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6" r:id="rId2"/>
    <p:sldId id="342" r:id="rId3"/>
    <p:sldId id="351" r:id="rId4"/>
    <p:sldId id="388" r:id="rId5"/>
    <p:sldId id="352" r:id="rId6"/>
    <p:sldId id="353" r:id="rId7"/>
    <p:sldId id="356" r:id="rId8"/>
    <p:sldId id="357" r:id="rId9"/>
    <p:sldId id="354" r:id="rId10"/>
    <p:sldId id="358" r:id="rId11"/>
    <p:sldId id="359" r:id="rId12"/>
    <p:sldId id="391" r:id="rId13"/>
    <p:sldId id="386" r:id="rId14"/>
    <p:sldId id="360" r:id="rId15"/>
    <p:sldId id="361" r:id="rId16"/>
    <p:sldId id="362" r:id="rId17"/>
    <p:sldId id="368" r:id="rId18"/>
    <p:sldId id="350" r:id="rId19"/>
    <p:sldId id="426" r:id="rId20"/>
    <p:sldId id="382" r:id="rId21"/>
    <p:sldId id="383" r:id="rId22"/>
    <p:sldId id="381" r:id="rId23"/>
    <p:sldId id="363" r:id="rId24"/>
    <p:sldId id="428" r:id="rId25"/>
    <p:sldId id="385" r:id="rId26"/>
    <p:sldId id="411" r:id="rId27"/>
    <p:sldId id="413" r:id="rId28"/>
    <p:sldId id="414" r:id="rId29"/>
    <p:sldId id="410" r:id="rId30"/>
    <p:sldId id="407" r:id="rId31"/>
    <p:sldId id="406" r:id="rId32"/>
    <p:sldId id="404" r:id="rId33"/>
    <p:sldId id="405" r:id="rId34"/>
    <p:sldId id="384" r:id="rId35"/>
    <p:sldId id="379" r:id="rId36"/>
    <p:sldId id="378" r:id="rId37"/>
    <p:sldId id="364" r:id="rId38"/>
    <p:sldId id="373" r:id="rId39"/>
    <p:sldId id="380" r:id="rId40"/>
    <p:sldId id="370" r:id="rId41"/>
    <p:sldId id="371" r:id="rId42"/>
    <p:sldId id="372" r:id="rId43"/>
    <p:sldId id="377" r:id="rId44"/>
    <p:sldId id="415" r:id="rId45"/>
    <p:sldId id="416" r:id="rId46"/>
    <p:sldId id="417" r:id="rId47"/>
    <p:sldId id="365" r:id="rId48"/>
    <p:sldId id="398" r:id="rId49"/>
    <p:sldId id="393" r:id="rId50"/>
    <p:sldId id="395" r:id="rId51"/>
    <p:sldId id="396" r:id="rId52"/>
    <p:sldId id="397" r:id="rId53"/>
    <p:sldId id="401" r:id="rId54"/>
    <p:sldId id="392" r:id="rId55"/>
    <p:sldId id="394" r:id="rId56"/>
    <p:sldId id="367" r:id="rId57"/>
    <p:sldId id="421" r:id="rId58"/>
    <p:sldId id="422" r:id="rId59"/>
    <p:sldId id="424" r:id="rId60"/>
    <p:sldId id="427" r:id="rId61"/>
    <p:sldId id="400" r:id="rId62"/>
    <p:sldId id="418" r:id="rId63"/>
    <p:sldId id="420" r:id="rId64"/>
    <p:sldId id="425" r:id="rId65"/>
    <p:sldId id="419" r:id="rId66"/>
    <p:sldId id="403" r:id="rId67"/>
    <p:sldId id="429" r:id="rId68"/>
    <p:sldId id="402" r:id="rId69"/>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00FF"/>
    <a:srgbClr val="00CC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4" autoAdjust="0"/>
    <p:restoredTop sz="94660"/>
  </p:normalViewPr>
  <p:slideViewPr>
    <p:cSldViewPr snapToGrid="0">
      <p:cViewPr varScale="1">
        <p:scale>
          <a:sx n="68" d="100"/>
          <a:sy n="68" d="100"/>
        </p:scale>
        <p:origin x="104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D6E76CE-4650-4551-8EFF-99C2827532D3}" type="datetimeFigureOut">
              <a:rPr kumimoji="1" lang="ja-JP" altLang="en-US" smtClean="0"/>
              <a:t>2023/12/4</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EA2062C-4BC5-4DBC-86C4-4B8BCB50E619}" type="slidenum">
              <a:rPr kumimoji="1" lang="ja-JP" altLang="en-US" smtClean="0"/>
              <a:t>‹#›</a:t>
            </a:fld>
            <a:endParaRPr kumimoji="1" lang="ja-JP" altLang="en-US"/>
          </a:p>
        </p:txBody>
      </p:sp>
    </p:spTree>
    <p:extLst>
      <p:ext uri="{BB962C8B-B14F-4D97-AF65-F5344CB8AC3E}">
        <p14:creationId xmlns:p14="http://schemas.microsoft.com/office/powerpoint/2010/main" val="1533936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626FF65F-4F6D-48A6-B6E0-31DBD47DA584}"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A81A668-9F62-49B8-A879-486D28BA30E9}" type="slidenum">
              <a:rPr kumimoji="1" lang="ja-JP" altLang="en-US" smtClean="0"/>
              <a:t>‹#›</a:t>
            </a:fld>
            <a:endParaRPr kumimoji="1" lang="ja-JP" altLang="en-US"/>
          </a:p>
        </p:txBody>
      </p:sp>
    </p:spTree>
    <p:extLst>
      <p:ext uri="{BB962C8B-B14F-4D97-AF65-F5344CB8AC3E}">
        <p14:creationId xmlns:p14="http://schemas.microsoft.com/office/powerpoint/2010/main" val="33333413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7A9B9BB-78A7-42FD-9C30-197065093412}"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grpSp>
        <p:nvGrpSpPr>
          <p:cNvPr id="13" name="グループ化 12">
            <a:extLst>
              <a:ext uri="{FF2B5EF4-FFF2-40B4-BE49-F238E27FC236}">
                <a16:creationId xmlns:a16="http://schemas.microsoft.com/office/drawing/2014/main" id="{BF25CEAC-863B-429C-9829-5106CECE02B1}"/>
              </a:ext>
            </a:extLst>
          </p:cNvPr>
          <p:cNvGrpSpPr/>
          <p:nvPr userDrawn="1"/>
        </p:nvGrpSpPr>
        <p:grpSpPr>
          <a:xfrm>
            <a:off x="166533" y="136524"/>
            <a:ext cx="1710327" cy="1540233"/>
            <a:chOff x="382843" y="285135"/>
            <a:chExt cx="1710327" cy="1540233"/>
          </a:xfrm>
        </p:grpSpPr>
        <p:sp>
          <p:nvSpPr>
            <p:cNvPr id="10" name="正方形/長方形 9">
              <a:extLst>
                <a:ext uri="{FF2B5EF4-FFF2-40B4-BE49-F238E27FC236}">
                  <a16:creationId xmlns:a16="http://schemas.microsoft.com/office/drawing/2014/main" id="{D0A55754-057D-4F70-B038-76D1F43E5CF4}"/>
                </a:ext>
              </a:extLst>
            </p:cNvPr>
            <p:cNvSpPr/>
            <p:nvPr userDrawn="1"/>
          </p:nvSpPr>
          <p:spPr>
            <a:xfrm>
              <a:off x="1616792" y="419355"/>
              <a:ext cx="81116" cy="5668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EB8642C-6B74-470A-95B1-754CD34728DC}"/>
                </a:ext>
              </a:extLst>
            </p:cNvPr>
            <p:cNvSpPr/>
            <p:nvPr userDrawn="1"/>
          </p:nvSpPr>
          <p:spPr>
            <a:xfrm rot="16200000">
              <a:off x="1016717" y="-110562"/>
              <a:ext cx="138266" cy="1406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419E3E1-F542-4AC9-BEAF-D757F1015285}"/>
                </a:ext>
              </a:extLst>
            </p:cNvPr>
            <p:cNvSpPr/>
            <p:nvPr userDrawn="1"/>
          </p:nvSpPr>
          <p:spPr>
            <a:xfrm>
              <a:off x="559517" y="285135"/>
              <a:ext cx="92484" cy="12287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2FFC668-291A-4FCE-820A-FDA2CC00486B}"/>
                </a:ext>
              </a:extLst>
            </p:cNvPr>
            <p:cNvSpPr/>
            <p:nvPr userDrawn="1"/>
          </p:nvSpPr>
          <p:spPr>
            <a:xfrm>
              <a:off x="742950" y="419355"/>
              <a:ext cx="81116" cy="14060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F7B4240-6432-4E93-8543-D802D8412E63}"/>
                </a:ext>
              </a:extLst>
            </p:cNvPr>
            <p:cNvSpPr/>
            <p:nvPr userDrawn="1"/>
          </p:nvSpPr>
          <p:spPr>
            <a:xfrm rot="16200000">
              <a:off x="1769192" y="571755"/>
              <a:ext cx="81116" cy="56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13426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A9B9BB-78A7-42FD-9C30-197065093412}"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216720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A9B9BB-78A7-42FD-9C30-197065093412}"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93743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4"/>
            <a:ext cx="7886700" cy="1325563"/>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A9B9BB-78A7-42FD-9C30-197065093412}"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DD436C89-FC25-4068-ADEA-E1D9280447D0}"/>
              </a:ext>
            </a:extLst>
          </p:cNvPr>
          <p:cNvSpPr/>
          <p:nvPr userDrawn="1"/>
        </p:nvSpPr>
        <p:spPr>
          <a:xfrm>
            <a:off x="0" y="1442419"/>
            <a:ext cx="9144000" cy="88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BF0EBC6-75F2-4762-A9F8-CD5AD649C76D}"/>
              </a:ext>
            </a:extLst>
          </p:cNvPr>
          <p:cNvSpPr/>
          <p:nvPr userDrawn="1"/>
        </p:nvSpPr>
        <p:spPr>
          <a:xfrm>
            <a:off x="353961" y="0"/>
            <a:ext cx="457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A0C42A5-2579-40E9-9398-1F4C28C64577}"/>
              </a:ext>
            </a:extLst>
          </p:cNvPr>
          <p:cNvSpPr/>
          <p:nvPr userDrawn="1"/>
        </p:nvSpPr>
        <p:spPr>
          <a:xfrm flipH="1">
            <a:off x="8618220" y="5613760"/>
            <a:ext cx="45719" cy="1261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0E6A496-0F81-4C44-B296-39447F819042}"/>
              </a:ext>
            </a:extLst>
          </p:cNvPr>
          <p:cNvSpPr/>
          <p:nvPr userDrawn="1"/>
        </p:nvSpPr>
        <p:spPr>
          <a:xfrm rot="16200000" flipH="1">
            <a:off x="8136224" y="5935529"/>
            <a:ext cx="45719" cy="1261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789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7A9B9BB-78A7-42FD-9C30-197065093412}"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104574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7A9B9BB-78A7-42FD-9C30-197065093412}"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195952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7A9B9BB-78A7-42FD-9C30-197065093412}" type="datetimeFigureOut">
              <a:rPr kumimoji="1" lang="ja-JP" altLang="en-US" smtClean="0"/>
              <a:t>2023/12/4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143880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7A9B9BB-78A7-42FD-9C30-197065093412}" type="datetimeFigureOut">
              <a:rPr kumimoji="1" lang="ja-JP" altLang="en-US" smtClean="0"/>
              <a:t>2023/12/4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51755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9B9BB-78A7-42FD-9C30-197065093412}" type="datetimeFigureOut">
              <a:rPr kumimoji="1" lang="ja-JP" altLang="en-US" smtClean="0"/>
              <a:t>2023/12/4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40511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A9B9BB-78A7-42FD-9C30-197065093412}"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28334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A9B9BB-78A7-42FD-9C30-197065093412}"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293073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9B9BB-78A7-42FD-9C30-197065093412}" type="datetimeFigureOut">
              <a:rPr kumimoji="1" lang="ja-JP" altLang="en-US" smtClean="0"/>
              <a:t>2023/12/4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1468807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wcSBTzBRz4" TargetMode="External"/><Relationship Id="rId2" Type="http://schemas.openxmlformats.org/officeDocument/2006/relationships/hyperlink" Target="https://youtu.be/w9d7mvNsXa4" TargetMode="External"/><Relationship Id="rId1" Type="http://schemas.openxmlformats.org/officeDocument/2006/relationships/slideLayout" Target="../slideLayouts/slideLayout2.xml"/><Relationship Id="rId4" Type="http://schemas.openxmlformats.org/officeDocument/2006/relationships/hyperlink" Target="https://youtu.be/Qc1KMXwDg0Q"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okamachi.yukiguni.town/l-news/185856.html" TargetMode="External"/><Relationship Id="rId2" Type="http://schemas.openxmlformats.org/officeDocument/2006/relationships/hyperlink" Target="https://tokamachi.yukiguni.town/l-news/185966.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drredu-collabo.sakura.ne.jp/onlin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hk.or.jp/oita/scrum/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aXNB6Gxv8mQ"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hichibu-geo.com/story/birthplace/" TargetMode="External"/><Relationship Id="rId2" Type="http://schemas.openxmlformats.org/officeDocument/2006/relationships/hyperlink" Target="https://mtl-muse.com/mtl/aboutmtl/accre-pris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hichibu-geo.com/story/birthplace/" TargetMode="External"/><Relationship Id="rId2" Type="http://schemas.openxmlformats.org/officeDocument/2006/relationships/hyperlink" Target="https://mtl-muse.com/mtl/aboutmtl/accre-prism/" TargetMode="External"/><Relationship Id="rId1" Type="http://schemas.openxmlformats.org/officeDocument/2006/relationships/slideLayout" Target="../slideLayouts/slideLayout2.xml"/><Relationship Id="rId4" Type="http://schemas.openxmlformats.org/officeDocument/2006/relationships/hyperlink" Target="https://www.city.satte.lg.jp/sitetop/soshiki/kankyou/1/sattecityenvironmentnavigation/sattenokankyowomanabou/sattenoter/6578.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ity.fuji.shizuoka.jp/safety/c0107/fmervo000000oxtb.html" TargetMode="External"/><Relationship Id="rId2" Type="http://schemas.openxmlformats.org/officeDocument/2006/relationships/hyperlink" Target="https://www.data.jma.go.jp/svd/vois/data/tokyo/volcanotk01.html" TargetMode="External"/><Relationship Id="rId1" Type="http://schemas.openxmlformats.org/officeDocument/2006/relationships/slideLayout" Target="../slideLayouts/slideLayout2.xml"/><Relationship Id="rId6" Type="http://schemas.openxmlformats.org/officeDocument/2006/relationships/hyperlink" Target="https://mtasama.com/site/page_03/" TargetMode="External"/><Relationship Id="rId5" Type="http://schemas.openxmlformats.org/officeDocument/2006/relationships/hyperlink" Target="https://www.onken.odawara.kanagawa.jp/volcano-geology/obento/" TargetMode="External"/><Relationship Id="rId4" Type="http://schemas.openxmlformats.org/officeDocument/2006/relationships/hyperlink" Target="https://www.town.hakone.kanagawa.jp/sp/index.cfm/10,1208,46,167,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mlit.go.jp/river/toukei_chousa/kasen/jiten/nihon_kawa/03_kanto.html" TargetMode="External"/><Relationship Id="rId2" Type="http://schemas.openxmlformats.org/officeDocument/2006/relationships/hyperlink" Target="https://www.city.katsushika.lg.jp/history/history/1-2-2-26-1.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LWU5FpN4xf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ty.sagamihara.kanagawa.jp/shisetsu/bunka_shakai/library_etc/1002761.html" TargetMode="External"/><Relationship Id="rId2" Type="http://schemas.openxmlformats.org/officeDocument/2006/relationships/hyperlink" Target="https://www.city.midori.gunma.jp/www/contents/100000000058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ity.chofu.tokyo.jp/www/contents/1431941588156/index.html" TargetMode="External"/><Relationship Id="rId2" Type="http://schemas.openxmlformats.org/officeDocument/2006/relationships/hyperlink" Target="https://www.pref.yamanashi.jp/kouko-hak/standing/choushizukakofun.html" TargetMode="External"/><Relationship Id="rId1" Type="http://schemas.openxmlformats.org/officeDocument/2006/relationships/slideLayout" Target="../slideLayouts/slideLayout2.xml"/><Relationship Id="rId5" Type="http://schemas.openxmlformats.org/officeDocument/2006/relationships/hyperlink" Target="https://www.city.chiba.jp/kasori/" TargetMode="External"/><Relationship Id="rId4" Type="http://schemas.openxmlformats.org/officeDocument/2006/relationships/hyperlink" Target="https://www.city.kodaira.tokyo.jp/kurashi/091/091134.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lit.go.jp/river/toukei_chousa/kasen/jiten/nihon_kawa/0304_kujigawa/0304_kujigawa_00.html" TargetMode="External"/><Relationship Id="rId2" Type="http://schemas.openxmlformats.org/officeDocument/2006/relationships/hyperlink" Target="http://www.bunkajoho.pref.ibaraki.jp/index_fudoki.html" TargetMode="External"/><Relationship Id="rId1" Type="http://schemas.openxmlformats.org/officeDocument/2006/relationships/slideLayout" Target="../slideLayouts/slideLayout2.xml"/><Relationship Id="rId6" Type="http://schemas.openxmlformats.org/officeDocument/2006/relationships/hyperlink" Target="https://www.mlit.go.jp/river/toukei_chousa/kasen/jiten/nihon_kawa/0302_kasumi/0302_kasumi_00.html" TargetMode="External"/><Relationship Id="rId5" Type="http://schemas.openxmlformats.org/officeDocument/2006/relationships/hyperlink" Target="https://www.mlit.go.jp/river/toukei_chousa/kasen/jiten/nihon_kawa/0307_kokai/0307_kokai_00.html" TargetMode="External"/><Relationship Id="rId4" Type="http://schemas.openxmlformats.org/officeDocument/2006/relationships/hyperlink" Target="https://www.mlit.go.jp/river/toukei_chousa/kasen/jiten/nihon_kawa/0314_nakagawa/0314_nakagawa_00.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pref.tochigi.lg.jp/c05/kensei/aramashi/rekishi.html" TargetMode="External"/><Relationship Id="rId2" Type="http://schemas.openxmlformats.org/officeDocument/2006/relationships/hyperlink" Target="https://www.pref.tochigi.lg.jp/c05/kensei/aramashi/sugata/chisei.html" TargetMode="External"/><Relationship Id="rId1" Type="http://schemas.openxmlformats.org/officeDocument/2006/relationships/slideLayout" Target="../slideLayouts/slideLayout2.xml"/><Relationship Id="rId4" Type="http://schemas.openxmlformats.org/officeDocument/2006/relationships/hyperlink" Target="https://www.mlit.go.jp/river/toukei_chousa/kasen/jiten/nihon_kawa/0313_watarase/0313_watarase_00.html"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city.takasaki.gunma.jp/info/sanpi/02.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pref.chiba.lg.jp/kouhou/profile/sugata.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ites.google.com/view/geoclass202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lit.go.jp/river/toukei_chousa/kasen/jiten/nihon_kawa/0306_arakawa/0306_arakawa_00.html" TargetMode="External"/><Relationship Id="rId2" Type="http://schemas.openxmlformats.org/officeDocument/2006/relationships/hyperlink" Target="https://www.pref.saitama.lg.jp/a0314/saitama-profile/donna.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pref.kanagawa.jp/docs/ie2/cnt/f530001/p780103.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pref.yamanashi.jp/miryoku/rekishi/history/index.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rekijapa.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liT-9JA_oBY" TargetMode="External"/><Relationship Id="rId2" Type="http://schemas.openxmlformats.org/officeDocument/2006/relationships/hyperlink" Target="https://youtu.be/ShOg099GbY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ites.google.com/view/geoclass2020/%E5%9C%B0%E7%90%86%E7%B7%8F%E5%90%88%E3%82%AA%E3%83%B3%E3%83%A9%E3%82%A4%E3%83%B3%E3%82%BB%E3%83%9F%E3%83%8A-2022_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youtu.be/DbsBbZmQhV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ity.odawara.kanagawa.jp/kanko/hojo/p09347.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ity.odawara.kanagawa.jp/index.php?p=&amp;d=field/lifelong/culture/reporter/reporter&amp;c=&amp;type=article&amp;art_id=5305" TargetMode="External"/><Relationship Id="rId2" Type="http://schemas.openxmlformats.org/officeDocument/2006/relationships/hyperlink" Target="https://www.city.odawara.kanagawa.jp/encycl/neohojo5/00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ktr.mlit.go.jp/yokohama/tokaido/index.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library.pref.gifu.lg.jp/school-personnel/education-support/holding-ma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ity.hachioji.tokyo.jp/shisetsu/003/hachihaku.html" TargetMode="External"/><Relationship Id="rId2" Type="http://schemas.openxmlformats.org/officeDocument/2006/relationships/hyperlink" Target="https://japan-heritage.bunka.go.jp/ja/stories/story088/"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tomioka-silk.jp/tomioka-silk-mill/" TargetMode="External"/><Relationship Id="rId2" Type="http://schemas.openxmlformats.org/officeDocument/2006/relationships/hyperlink" Target="http://www.kaikou.city.yokohama.jp/" TargetMode="External"/><Relationship Id="rId1" Type="http://schemas.openxmlformats.org/officeDocument/2006/relationships/slideLayout" Target="../slideLayouts/slideLayout2.xml"/><Relationship Id="rId4" Type="http://schemas.openxmlformats.org/officeDocument/2006/relationships/hyperlink" Target="https://japan-heritage.bunka.go.jp/ja/stories/story002/"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mintetsu.or.jp/knowledge/faq/24.html" TargetMode="External"/><Relationship Id="rId2" Type="http://schemas.openxmlformats.org/officeDocument/2006/relationships/hyperlink" Target="https://www.mlit.go.jp/common/000227427.pdf" TargetMode="External"/><Relationship Id="rId1" Type="http://schemas.openxmlformats.org/officeDocument/2006/relationships/slideLayout" Target="../slideLayouts/slideLayout2.xml"/><Relationship Id="rId4" Type="http://schemas.openxmlformats.org/officeDocument/2006/relationships/hyperlink" Target="https://www.toshiseibi.metro.tokyo.lg.jp/keikaku_chousa_singikai/pdf/tokyotoshizukuri/1_02.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jacar.go.jp/shinsai-fukkou/eq_index01.htm" TargetMode="External"/><Relationship Id="rId2" Type="http://schemas.openxmlformats.org/officeDocument/2006/relationships/hyperlink" Target="https://www.bousai.go.jp/kyoiku/kyokun/kyoukunnokeishou/rep/1923_kanto_daishinsai_3/index.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kensetsu.metro.tokyo.lg.jp/appli/youshiki/fukkou/fukkou.html" TargetMode="External"/><Relationship Id="rId2" Type="http://schemas.openxmlformats.org/officeDocument/2006/relationships/hyperlink" Target="https://www.toshiseibi.metro.tokyo.lg.jp/keikaku_chousa_singikai/pdf/tokyotoshizukuri/2_08.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gsi.go.jp/bousaichiri/bousaichiri41079.html" TargetMode="External"/><Relationship Id="rId2" Type="http://schemas.openxmlformats.org/officeDocument/2006/relationships/hyperlink" Target="https://www.bousai.go.jp/kyoiku/kyokun/kyoukunnokeishou/" TargetMode="External"/><Relationship Id="rId1" Type="http://schemas.openxmlformats.org/officeDocument/2006/relationships/slideLayout" Target="../slideLayouts/slideLayout2.xml"/><Relationship Id="rId5" Type="http://schemas.openxmlformats.org/officeDocument/2006/relationships/hyperlink" Target="https://www.gsi.go.jp/kohokocho/kakosai202001.html#jisin1" TargetMode="External"/><Relationship Id="rId4" Type="http://schemas.openxmlformats.org/officeDocument/2006/relationships/hyperlink" Target="https://www.mlit.go.jp/river/bousai/olympic/prepare04/index.html"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dh-jac.net/db/maps/search_portal.php"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gsi.go.jp/kohokocho/kakosai202001.html#jisin1" TargetMode="External"/><Relationship Id="rId2" Type="http://schemas.openxmlformats.org/officeDocument/2006/relationships/hyperlink" Target="https://www.mlit.go.jp/toshi/city/sigaiti/toshi_urbanmainte_tk_000057.html" TargetMode="External"/><Relationship Id="rId1" Type="http://schemas.openxmlformats.org/officeDocument/2006/relationships/slideLayout" Target="../slideLayouts/slideLayout2.xml"/><Relationship Id="rId4" Type="http://schemas.openxmlformats.org/officeDocument/2006/relationships/hyperlink" Target="https://www.mlit.go.jp/river/bousai/olympic/prepare04/index.htm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mlit.go.jp/crd/city/plan/03_mati/index.ht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mlit.go.jp/common/001150744.pdf" TargetMode="External"/><Relationship Id="rId2" Type="http://schemas.openxmlformats.org/officeDocument/2006/relationships/hyperlink" Target="https://www.mlit.go.jp/kokudokeikaku/vision/s-plan/s-planmap.pdf" TargetMode="Externa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mlit.go.jp/kokudoseisaku/kokudoseisaku_tk9_000050.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mlit.go.jp/report/press/toshi03_hh_000076.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apwarper.h-gis.j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japanese-old-maps-online-rstgis.hub.arcgi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firestorage.jp/download/69e59511ef31e58a4ac6a93134ea93261e70ac0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CD3C2C-73D0-411C-AD97-7526E64B2A1B}"/>
              </a:ext>
            </a:extLst>
          </p:cNvPr>
          <p:cNvSpPr>
            <a:spLocks noGrp="1"/>
          </p:cNvSpPr>
          <p:nvPr>
            <p:ph type="ctrTitle"/>
          </p:nvPr>
        </p:nvSpPr>
        <p:spPr>
          <a:xfrm>
            <a:off x="298682" y="1004982"/>
            <a:ext cx="8396868" cy="1977367"/>
          </a:xfrm>
        </p:spPr>
        <p:txBody>
          <a:bodyPr>
            <a:normAutofit fontScale="90000"/>
          </a:bodyPr>
          <a:lstStyle/>
          <a:p>
            <a:r>
              <a:rPr kumimoji="1" lang="ja-JP" altLang="en-US" sz="3100" dirty="0">
                <a:latin typeface="HG丸ｺﾞｼｯｸM-PRO" panose="020F0600000000000000" pitchFamily="50" charset="-128"/>
                <a:ea typeface="HG丸ｺﾞｼｯｸM-PRO" panose="020F0600000000000000" pitchFamily="50" charset="-128"/>
              </a:rPr>
              <a:t>　</a:t>
            </a:r>
            <a:r>
              <a:rPr kumimoji="1" lang="ja-JP" altLang="en-US" sz="2000" b="1" dirty="0">
                <a:latin typeface="HG丸ｺﾞｼｯｸM-PRO" panose="020F0600000000000000" pitchFamily="50" charset="-128"/>
                <a:ea typeface="HG丸ｺﾞｼｯｸM-PRO" panose="020F0600000000000000" pitchFamily="50" charset="-128"/>
              </a:rPr>
              <a:t>Ｇ</a:t>
            </a:r>
            <a:r>
              <a:rPr lang="ja-JP" altLang="en-US" sz="2000" b="1" dirty="0">
                <a:latin typeface="HG丸ｺﾞｼｯｸM-PRO" panose="020F0600000000000000" pitchFamily="50" charset="-128"/>
                <a:ea typeface="HG丸ｺﾞｼｯｸM-PRO" panose="020F0600000000000000" pitchFamily="50" charset="-128"/>
              </a:rPr>
              <a:t>空間</a:t>
            </a:r>
            <a:r>
              <a:rPr lang="ja-JP" altLang="en-US" sz="2000" b="1" dirty="0" smtClean="0">
                <a:latin typeface="HG丸ｺﾞｼｯｸM-PRO" panose="020F0600000000000000" pitchFamily="50" charset="-128"/>
                <a:ea typeface="HG丸ｺﾞｼｯｸM-PRO" panose="020F0600000000000000" pitchFamily="50" charset="-128"/>
              </a:rPr>
              <a:t>ＥＸＰＯ２０２３「</a:t>
            </a:r>
            <a:r>
              <a:rPr lang="ja-JP" altLang="en-US" sz="2000" b="1" dirty="0">
                <a:latin typeface="HG丸ｺﾞｼｯｸM-PRO" panose="020F0600000000000000" pitchFamily="50" charset="-128"/>
                <a:ea typeface="HG丸ｺﾞｼｯｸM-PRO" panose="020F0600000000000000" pitchFamily="50" charset="-128"/>
              </a:rPr>
              <a:t>講演・シンポジウム」</a:t>
            </a:r>
            <a:br>
              <a:rPr lang="ja-JP" altLang="en-US" sz="2000" b="1" dirty="0">
                <a:latin typeface="HG丸ｺﾞｼｯｸM-PRO" panose="020F0600000000000000" pitchFamily="50" charset="-128"/>
                <a:ea typeface="HG丸ｺﾞｼｯｸM-PRO" panose="020F0600000000000000" pitchFamily="50" charset="-128"/>
              </a:rPr>
            </a:br>
            <a:r>
              <a:rPr lang="ja-JP" altLang="en-US" sz="2000" b="1" dirty="0">
                <a:latin typeface="HG丸ｺﾞｼｯｸM-PRO" panose="020F0600000000000000" pitchFamily="50" charset="-128"/>
                <a:ea typeface="HG丸ｺﾞｼｯｸM-PRO" panose="020F0600000000000000" pitchFamily="50" charset="-128"/>
              </a:rPr>
              <a:t/>
            </a:r>
            <a:br>
              <a:rPr lang="ja-JP" altLang="en-US" sz="2000" b="1" dirty="0">
                <a:latin typeface="HG丸ｺﾞｼｯｸM-PRO" panose="020F0600000000000000" pitchFamily="50" charset="-128"/>
                <a:ea typeface="HG丸ｺﾞｼｯｸM-PRO" panose="020F0600000000000000" pitchFamily="50" charset="-128"/>
              </a:rPr>
            </a:br>
            <a:r>
              <a:rPr lang="ja-JP" altLang="en-US" sz="2000" b="1" dirty="0">
                <a:latin typeface="HG丸ｺﾞｼｯｸM-PRO" panose="020F0600000000000000" pitchFamily="50" charset="-128"/>
                <a:ea typeface="HG丸ｺﾞｼｯｸM-PRO" panose="020F0600000000000000" pitchFamily="50" charset="-128"/>
              </a:rPr>
              <a:t/>
            </a:r>
            <a:br>
              <a:rPr lang="ja-JP" altLang="en-US" sz="2000" b="1" dirty="0">
                <a:latin typeface="HG丸ｺﾞｼｯｸM-PRO" panose="020F0600000000000000" pitchFamily="50" charset="-128"/>
                <a:ea typeface="HG丸ｺﾞｼｯｸM-PRO" panose="020F0600000000000000" pitchFamily="50" charset="-128"/>
              </a:rPr>
            </a:br>
            <a:r>
              <a:rPr kumimoji="1" lang="ja-JP" altLang="en-US" sz="3100" dirty="0">
                <a:solidFill>
                  <a:srgbClr val="FF0000"/>
                </a:solidFill>
                <a:latin typeface="ＭＳ ゴシック" panose="020B0609070205080204" pitchFamily="49" charset="-128"/>
                <a:ea typeface="ＭＳ ゴシック" panose="020B0609070205080204" pitchFamily="49" charset="-128"/>
              </a:rPr>
              <a:t>地理教育コーナー</a:t>
            </a:r>
            <a:br>
              <a:rPr kumimoji="1" lang="ja-JP" altLang="en-US" sz="3100" dirty="0">
                <a:solidFill>
                  <a:srgbClr val="FF0000"/>
                </a:solidFill>
                <a:latin typeface="ＭＳ ゴシック" panose="020B0609070205080204" pitchFamily="49" charset="-128"/>
                <a:ea typeface="ＭＳ ゴシック" panose="020B0609070205080204" pitchFamily="49" charset="-128"/>
              </a:rPr>
            </a:br>
            <a:r>
              <a:rPr kumimoji="1" lang="ja-JP" altLang="en-US" sz="3100" dirty="0">
                <a:solidFill>
                  <a:srgbClr val="FF0000"/>
                </a:solidFill>
                <a:latin typeface="ＭＳ ゴシック" panose="020B0609070205080204" pitchFamily="49" charset="-128"/>
                <a:ea typeface="ＭＳ ゴシック" panose="020B0609070205080204" pitchFamily="49" charset="-128"/>
              </a:rPr>
              <a:t/>
            </a:r>
            <a:br>
              <a:rPr kumimoji="1" lang="ja-JP" altLang="en-US" sz="3100" dirty="0">
                <a:solidFill>
                  <a:srgbClr val="FF0000"/>
                </a:solidFill>
                <a:latin typeface="ＭＳ ゴシック" panose="020B0609070205080204" pitchFamily="49" charset="-128"/>
                <a:ea typeface="ＭＳ ゴシック" panose="020B0609070205080204" pitchFamily="49" charset="-128"/>
              </a:rPr>
            </a:br>
            <a:r>
              <a:rPr lang="ja-JP" altLang="en-US" sz="3100" b="1" dirty="0">
                <a:solidFill>
                  <a:srgbClr val="00B0F0"/>
                </a:solidFill>
                <a:latin typeface="ＭＳ ゴシック" panose="020B0609070205080204" pitchFamily="49" charset="-128"/>
                <a:ea typeface="ＭＳ ゴシック" panose="020B0609070205080204" pitchFamily="49" charset="-128"/>
              </a:rPr>
              <a:t>「</a:t>
            </a:r>
            <a:r>
              <a:rPr lang="ja-JP" altLang="ja-JP" sz="3100" b="1" dirty="0">
                <a:solidFill>
                  <a:srgbClr val="00B0F0"/>
                </a:solidFill>
                <a:latin typeface="ＭＳ ゴシック" panose="020B0609070205080204" pitchFamily="49" charset="-128"/>
                <a:ea typeface="ＭＳ ゴシック" panose="020B0609070205080204" pitchFamily="49" charset="-128"/>
              </a:rPr>
              <a:t>地理総合</a:t>
            </a:r>
            <a:r>
              <a:rPr lang="ja-JP" altLang="en-US" sz="3100" b="1" dirty="0">
                <a:solidFill>
                  <a:srgbClr val="00B0F0"/>
                </a:solidFill>
                <a:latin typeface="ＭＳ ゴシック" panose="020B0609070205080204" pitchFamily="49" charset="-128"/>
                <a:ea typeface="ＭＳ ゴシック" panose="020B0609070205080204" pitchFamily="49" charset="-128"/>
              </a:rPr>
              <a:t>スタート</a:t>
            </a:r>
            <a:r>
              <a:rPr lang="ja-JP" altLang="ja-JP" sz="3100" b="1" dirty="0">
                <a:solidFill>
                  <a:srgbClr val="00B0F0"/>
                </a:solidFill>
                <a:latin typeface="ＭＳ ゴシック" panose="020B0609070205080204" pitchFamily="49" charset="-128"/>
                <a:ea typeface="ＭＳ ゴシック" panose="020B0609070205080204" pitchFamily="49" charset="-128"/>
              </a:rPr>
              <a:t>！</a:t>
            </a:r>
            <a:r>
              <a:rPr lang="ja-JP" altLang="en-US" sz="3100" b="1" dirty="0">
                <a:solidFill>
                  <a:srgbClr val="00B0F0"/>
                </a:solidFill>
                <a:latin typeface="ＭＳ ゴシック" panose="020B0609070205080204" pitchFamily="49" charset="-128"/>
                <a:ea typeface="ＭＳ ゴシック" panose="020B0609070205080204" pitchFamily="49" charset="-128"/>
              </a:rPr>
              <a:t>　</a:t>
            </a:r>
            <a:r>
              <a:rPr lang="ja-JP" altLang="ja-JP" sz="3100" b="1" dirty="0">
                <a:solidFill>
                  <a:srgbClr val="00B0F0"/>
                </a:solidFill>
                <a:latin typeface="ＭＳ ゴシック" panose="020B0609070205080204" pitchFamily="49" charset="-128"/>
                <a:ea typeface="ＭＳ ゴシック" panose="020B0609070205080204" pitchFamily="49" charset="-128"/>
              </a:rPr>
              <a:t>～Ｇ空間技術で</a:t>
            </a:r>
            <a:r>
              <a:rPr lang="ja-JP" altLang="en-US" sz="3100" b="1" dirty="0">
                <a:solidFill>
                  <a:srgbClr val="00B0F0"/>
                </a:solidFill>
                <a:latin typeface="ＭＳ ゴシック" panose="020B0609070205080204" pitchFamily="49" charset="-128"/>
                <a:ea typeface="ＭＳ ゴシック" panose="020B0609070205080204" pitchFamily="49" charset="-128"/>
              </a:rPr>
              <a:t/>
            </a:r>
            <a:br>
              <a:rPr lang="ja-JP" altLang="en-US" sz="3100" b="1" dirty="0">
                <a:solidFill>
                  <a:srgbClr val="00B0F0"/>
                </a:solidFill>
                <a:latin typeface="ＭＳ ゴシック" panose="020B0609070205080204" pitchFamily="49" charset="-128"/>
                <a:ea typeface="ＭＳ ゴシック" panose="020B0609070205080204" pitchFamily="49" charset="-128"/>
              </a:rPr>
            </a:br>
            <a:r>
              <a:rPr lang="ja-JP" altLang="ja-JP" sz="3100" b="1" dirty="0">
                <a:solidFill>
                  <a:srgbClr val="00B0F0"/>
                </a:solidFill>
                <a:latin typeface="ＭＳ ゴシック" panose="020B0609070205080204" pitchFamily="49" charset="-128"/>
                <a:ea typeface="ＭＳ ゴシック" panose="020B0609070205080204" pitchFamily="49" charset="-128"/>
              </a:rPr>
              <a:t>楽しく学ぶ地理・地形・歴史～</a:t>
            </a:r>
            <a:r>
              <a:rPr lang="ja-JP" altLang="en-US" sz="3100" b="1" dirty="0">
                <a:solidFill>
                  <a:srgbClr val="00B0F0"/>
                </a:solidFill>
                <a:latin typeface="ＭＳ ゴシック" panose="020B0609070205080204" pitchFamily="49" charset="-128"/>
                <a:ea typeface="ＭＳ ゴシック" panose="020B0609070205080204" pitchFamily="49" charset="-128"/>
              </a:rPr>
              <a:t>　」</a:t>
            </a:r>
            <a:endParaRPr kumimoji="1" lang="ja-JP" altLang="en-US" sz="3100" dirty="0">
              <a:solidFill>
                <a:srgbClr val="00B0F0"/>
              </a:solidFill>
              <a:latin typeface="ＭＳ ゴシック" panose="020B0609070205080204" pitchFamily="49" charset="-128"/>
              <a:ea typeface="ＭＳ ゴシック" panose="020B0609070205080204" pitchFamily="49" charset="-128"/>
            </a:endParaRPr>
          </a:p>
        </p:txBody>
      </p:sp>
      <p:sp>
        <p:nvSpPr>
          <p:cNvPr id="3" name="字幕 2">
            <a:extLst>
              <a:ext uri="{FF2B5EF4-FFF2-40B4-BE49-F238E27FC236}">
                <a16:creationId xmlns:a16="http://schemas.microsoft.com/office/drawing/2014/main" id="{F3EFE82B-2865-4023-9721-2BCCE55C71D4}"/>
              </a:ext>
            </a:extLst>
          </p:cNvPr>
          <p:cNvSpPr>
            <a:spLocks noGrp="1"/>
          </p:cNvSpPr>
          <p:nvPr>
            <p:ph type="subTitle" idx="1"/>
          </p:nvPr>
        </p:nvSpPr>
        <p:spPr>
          <a:xfrm>
            <a:off x="1276094" y="6069386"/>
            <a:ext cx="6858000" cy="450129"/>
          </a:xfrm>
        </p:spPr>
        <p:txBody>
          <a:bodyPr>
            <a:normAutofit/>
          </a:bodyPr>
          <a:lstStyle/>
          <a:p>
            <a:r>
              <a:rPr kumimoji="1" lang="ja-JP" altLang="en-US" dirty="0">
                <a:latin typeface="HG丸ｺﾞｼｯｸM-PRO" panose="020F0600000000000000" pitchFamily="50" charset="-128"/>
                <a:ea typeface="HG丸ｺﾞｼｯｸM-PRO" panose="020F0600000000000000" pitchFamily="50" charset="-128"/>
              </a:rPr>
              <a:t>地図みらいコンソーシアム</a:t>
            </a:r>
          </a:p>
        </p:txBody>
      </p:sp>
      <p:pic>
        <p:nvPicPr>
          <p:cNvPr id="5" name="図 4" descr="衛星 が含まれている画像&#10;&#10;自動的に生成された説明">
            <a:extLst>
              <a:ext uri="{FF2B5EF4-FFF2-40B4-BE49-F238E27FC236}">
                <a16:creationId xmlns:a16="http://schemas.microsoft.com/office/drawing/2014/main" id="{EED2D239-91C2-40DE-A99D-668C1DEDD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32" y="3477149"/>
            <a:ext cx="4147325" cy="2322502"/>
          </a:xfrm>
          <a:prstGeom prst="rect">
            <a:avLst/>
          </a:prstGeom>
        </p:spPr>
      </p:pic>
    </p:spTree>
    <p:extLst>
      <p:ext uri="{BB962C8B-B14F-4D97-AF65-F5344CB8AC3E}">
        <p14:creationId xmlns:p14="http://schemas.microsoft.com/office/powerpoint/2010/main" val="39264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389500" y="0"/>
            <a:ext cx="8856726" cy="1636005"/>
          </a:xfrm>
        </p:spPr>
        <p:txBody>
          <a:bodyPr>
            <a:normAutofit fontScale="90000"/>
          </a:bodyPr>
          <a:lstStyle/>
          <a:p>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a:t>
            </a:r>
            <a:r>
              <a:rPr lang="ja-JP" altLang="en-US" sz="2000" b="1" dirty="0">
                <a:solidFill>
                  <a:srgbClr val="00CCFF"/>
                </a:solidFill>
              </a:rPr>
              <a:t>や</a:t>
            </a:r>
            <a:r>
              <a:rPr lang="ja-JP" altLang="ja-JP" sz="2000" b="1" dirty="0">
                <a:solidFill>
                  <a:srgbClr val="00CCFF"/>
                </a:solidFill>
              </a:rPr>
              <a:t>地理情報</a:t>
            </a:r>
            <a:r>
              <a:rPr lang="ja-JP" altLang="en-US" sz="2000" b="1" dirty="0">
                <a:solidFill>
                  <a:srgbClr val="00CCFF"/>
                </a:solidFill>
              </a:rPr>
              <a:t>システム</a:t>
            </a:r>
            <a:r>
              <a:rPr lang="ja-JP" altLang="ja-JP" sz="2000" b="1" dirty="0">
                <a:solidFill>
                  <a:srgbClr val="00CCFF"/>
                </a:solidFill>
              </a:rPr>
              <a:t>で</a:t>
            </a:r>
            <a:r>
              <a:rPr lang="ja-JP" altLang="en-US" sz="2000" b="1" dirty="0">
                <a:solidFill>
                  <a:srgbClr val="00CCFF"/>
                </a:solidFill>
              </a:rPr>
              <a:t>捉え</a:t>
            </a:r>
            <a:r>
              <a:rPr lang="ja-JP" altLang="ja-JP" sz="2000" b="1" dirty="0">
                <a:solidFill>
                  <a:srgbClr val="00CCFF"/>
                </a:solidFill>
              </a:rPr>
              <a:t>る</a:t>
            </a:r>
            <a:r>
              <a:rPr lang="ja-JP" altLang="en-US" sz="2000" b="1" dirty="0">
                <a:solidFill>
                  <a:srgbClr val="00CCFF"/>
                </a:solidFill>
              </a:rPr>
              <a:t>現代</a:t>
            </a:r>
            <a:r>
              <a:rPr lang="ja-JP" altLang="en-US" sz="2000" b="1" dirty="0" smtClean="0">
                <a:solidFill>
                  <a:srgbClr val="00CCFF"/>
                </a:solidFill>
              </a:rPr>
              <a:t>世界</a:t>
            </a:r>
            <a:r>
              <a:rPr lang="ja-JP" altLang="ja-JP" sz="2000" b="1" dirty="0" smtClean="0">
                <a:solidFill>
                  <a:srgbClr val="00CCFF"/>
                </a:solidFill>
              </a:rPr>
              <a:t>」</a:t>
            </a:r>
            <a:r>
              <a:rPr lang="ja-JP" altLang="en-US" sz="2000" b="1" dirty="0">
                <a:solidFill>
                  <a:srgbClr val="00CCFF"/>
                </a:solidFill>
              </a:rPr>
              <a:t/>
            </a:r>
            <a:br>
              <a:rPr lang="ja-JP" altLang="en-US" sz="2000" b="1" dirty="0">
                <a:solidFill>
                  <a:srgbClr val="00CCFF"/>
                </a:solidFill>
              </a:rPr>
            </a:br>
            <a:r>
              <a:rPr lang="ja-JP" altLang="en-US" sz="2000" b="1" dirty="0">
                <a:solidFill>
                  <a:srgbClr val="00CCFF"/>
                </a:solidFill>
              </a:rPr>
              <a:t/>
            </a:r>
            <a:br>
              <a:rPr lang="ja-JP" altLang="en-US" sz="2000" b="1" dirty="0">
                <a:solidFill>
                  <a:srgbClr val="00CCFF"/>
                </a:solidFill>
              </a:rPr>
            </a:br>
            <a:r>
              <a:rPr lang="ja-JP" altLang="ja-JP" sz="2800" b="1" dirty="0">
                <a:solidFill>
                  <a:srgbClr val="FF0000"/>
                </a:solidFill>
                <a:latin typeface="+mn-ea"/>
                <a:ea typeface="+mn-ea"/>
              </a:rPr>
              <a:t>１－</a:t>
            </a:r>
            <a:r>
              <a:rPr lang="ja-JP" altLang="en-US" sz="2800" b="1" dirty="0">
                <a:solidFill>
                  <a:srgbClr val="FF0000"/>
                </a:solidFill>
                <a:latin typeface="+mn-ea"/>
                <a:ea typeface="+mn-ea"/>
              </a:rPr>
              <a:t>５　長久保赤水「赤水図」の新たな地理教育への活用</a:t>
            </a:r>
            <a:r>
              <a:rPr lang="ja-JP" altLang="ja-JP" sz="2800" dirty="0">
                <a:latin typeface="+mn-ea"/>
                <a:ea typeface="+mn-ea"/>
              </a:rPr>
              <a:t/>
            </a:r>
            <a:br>
              <a:rPr lang="ja-JP" altLang="ja-JP" sz="2800" dirty="0">
                <a:latin typeface="+mn-ea"/>
                <a:ea typeface="+mn-ea"/>
              </a:rPr>
            </a:br>
            <a:r>
              <a:rPr lang="ja-JP" altLang="en-US" sz="2800" dirty="0">
                <a:latin typeface="+mn-ea"/>
                <a:ea typeface="+mn-ea"/>
              </a:rPr>
              <a:t>　　　　　　　　　</a:t>
            </a:r>
            <a:r>
              <a:rPr lang="ja-JP" altLang="en-US" sz="2000" b="1" dirty="0">
                <a:latin typeface="+mn-ea"/>
                <a:ea typeface="+mn-ea"/>
              </a:rPr>
              <a:t>高萩市、長久保赤水顕彰会</a:t>
            </a:r>
            <a:r>
              <a:rPr lang="en-US" altLang="ja-JP" sz="2000" b="1" dirty="0">
                <a:latin typeface="+mn-ea"/>
                <a:ea typeface="+mn-ea"/>
              </a:rPr>
              <a:t>(</a:t>
            </a:r>
            <a:r>
              <a:rPr lang="ja-JP" altLang="en-US" sz="2000" b="1" dirty="0">
                <a:latin typeface="+mn-ea"/>
                <a:ea typeface="+mn-ea"/>
              </a:rPr>
              <a:t>日本地図学会・企画協力</a:t>
            </a:r>
            <a:r>
              <a:rPr lang="en-US" altLang="ja-JP" sz="2000" b="1" dirty="0">
                <a:latin typeface="+mn-ea"/>
                <a:ea typeface="+mn-ea"/>
              </a:rPr>
              <a:t>) </a:t>
            </a:r>
            <a:r>
              <a:rPr lang="ja-JP" altLang="ja-JP" sz="2800" b="1" dirty="0">
                <a:solidFill>
                  <a:srgbClr val="FF0000"/>
                </a:solidFill>
              </a:rPr>
              <a:t>　</a:t>
            </a:r>
            <a:r>
              <a:rPr lang="ja-JP" altLang="ja-JP" sz="2700" b="1" dirty="0"/>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14582" y="1606684"/>
            <a:ext cx="7886700" cy="4822251"/>
          </a:xfrm>
        </p:spPr>
        <p:txBody>
          <a:bodyPr>
            <a:normAutofit fontScale="325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ja-JP" altLang="ja-JP" sz="5000" b="1" dirty="0">
                <a:latin typeface="+mn-ea"/>
              </a:rPr>
              <a:t>１　「その先を往け！日本地図の先駆者 長久保赤水」（約</a:t>
            </a:r>
            <a:r>
              <a:rPr lang="en-US" altLang="ja-JP" sz="5000" b="1" dirty="0">
                <a:latin typeface="+mn-ea"/>
              </a:rPr>
              <a:t>50</a:t>
            </a:r>
            <a:r>
              <a:rPr lang="ja-JP" altLang="ja-JP" sz="5000" b="1" dirty="0">
                <a:latin typeface="+mn-ea"/>
              </a:rPr>
              <a:t>分）</a:t>
            </a:r>
          </a:p>
          <a:p>
            <a:pPr marL="0" indent="0">
              <a:buNone/>
            </a:pPr>
            <a:r>
              <a:rPr lang="ja-JP" altLang="ja-JP" sz="5000" b="1" dirty="0">
                <a:latin typeface="+mn-ea"/>
              </a:rPr>
              <a:t>　　和泉元彌さんが長久保赤水役とナビゲーターをつとめ、赤水の幼少期から晩年まで日本地図製作の経緯を含め、史実に基づき描いている。家族や学友に支えられ成長した赤水は、地図製作という大志を掲げ、学才に惹かれた多くの人々がその志に力を貸した。赤水の一歩は現代、未来へと繋がっている。</a:t>
            </a:r>
          </a:p>
          <a:p>
            <a:pPr marL="0" indent="0">
              <a:buNone/>
            </a:pPr>
            <a:r>
              <a:rPr lang="ja-JP" altLang="ja-JP" sz="5000" b="1" dirty="0">
                <a:latin typeface="+mn-ea"/>
              </a:rPr>
              <a:t>　　　　　　リンク先　</a:t>
            </a:r>
            <a:r>
              <a:rPr lang="en-US" altLang="ja-JP" sz="5000" b="1" u="sng" dirty="0">
                <a:latin typeface="+mn-ea"/>
                <a:hlinkClick r:id="rId2"/>
              </a:rPr>
              <a:t>https://youtu.be/w9d7mvNsXa4</a:t>
            </a:r>
            <a:endParaRPr lang="ja-JP" altLang="ja-JP" sz="5000" b="1" dirty="0">
              <a:latin typeface="+mn-ea"/>
            </a:endParaRPr>
          </a:p>
          <a:p>
            <a:pPr marL="0" indent="0">
              <a:buNone/>
            </a:pPr>
            <a:r>
              <a:rPr lang="en-US" altLang="ja-JP" sz="5000" b="1" dirty="0">
                <a:latin typeface="+mn-ea"/>
              </a:rPr>
              <a:t> </a:t>
            </a:r>
            <a:endParaRPr lang="ja-JP" altLang="ja-JP" sz="5000" b="1" dirty="0">
              <a:latin typeface="+mn-ea"/>
            </a:endParaRPr>
          </a:p>
          <a:p>
            <a:pPr marL="0" indent="0">
              <a:buNone/>
            </a:pPr>
            <a:r>
              <a:rPr lang="ja-JP" altLang="ja-JP" sz="5000" b="1" dirty="0">
                <a:latin typeface="+mn-ea"/>
              </a:rPr>
              <a:t>２　「～地図は何を語る～長久保赤水が可視化した日本」（約</a:t>
            </a:r>
            <a:r>
              <a:rPr lang="en-US" altLang="ja-JP" sz="5000" b="1" dirty="0">
                <a:latin typeface="+mn-ea"/>
              </a:rPr>
              <a:t>19</a:t>
            </a:r>
            <a:r>
              <a:rPr lang="ja-JP" altLang="ja-JP" sz="5000" b="1" dirty="0">
                <a:latin typeface="+mn-ea"/>
              </a:rPr>
              <a:t>分）</a:t>
            </a:r>
          </a:p>
          <a:p>
            <a:pPr marL="0" indent="0">
              <a:buNone/>
            </a:pPr>
            <a:r>
              <a:rPr lang="ja-JP" altLang="ja-JP" sz="5000" b="1" dirty="0">
                <a:latin typeface="+mn-ea"/>
              </a:rPr>
              <a:t>　 日本地図学会と長久保赤水顕彰会の共同企画で制作した動画です。赤水顕彰会がオリジナルで作成した「赤水図」の拡大床敷地図をどのように地理教育に活用できるか、実用的な手法を解説。</a:t>
            </a:r>
          </a:p>
          <a:p>
            <a:pPr marL="0" indent="0">
              <a:buNone/>
            </a:pPr>
            <a:r>
              <a:rPr lang="ja-JP" altLang="ja-JP" sz="5000" b="1" dirty="0">
                <a:latin typeface="+mn-ea"/>
              </a:rPr>
              <a:t>リンク先　　</a:t>
            </a:r>
            <a:r>
              <a:rPr lang="en-US" altLang="ja-JP" sz="5000" b="1" u="sng" dirty="0">
                <a:latin typeface="+mn-ea"/>
                <a:hlinkClick r:id="rId3"/>
              </a:rPr>
              <a:t>https://youtu.be/-wcSBTzBRz4</a:t>
            </a:r>
            <a:endParaRPr lang="ja-JP" altLang="ja-JP" sz="5000" b="1" dirty="0">
              <a:latin typeface="+mn-ea"/>
            </a:endParaRPr>
          </a:p>
          <a:p>
            <a:pPr marL="0" indent="0">
              <a:buNone/>
            </a:pPr>
            <a:endParaRPr lang="ja-JP" altLang="ja-JP" sz="5000" b="1" dirty="0">
              <a:latin typeface="+mn-ea"/>
            </a:endParaRPr>
          </a:p>
          <a:p>
            <a:pPr marL="0" indent="0">
              <a:buNone/>
            </a:pPr>
            <a:r>
              <a:rPr lang="ja-JP" altLang="ja-JP" sz="5000" b="1" dirty="0">
                <a:latin typeface="+mn-ea"/>
              </a:rPr>
              <a:t>３　「長久保赤水 国の重要文化財指定記念・特別展の紹介と解説」（約</a:t>
            </a:r>
            <a:r>
              <a:rPr lang="en-US" altLang="ja-JP" sz="5000" b="1" dirty="0">
                <a:latin typeface="+mn-ea"/>
              </a:rPr>
              <a:t>16</a:t>
            </a:r>
            <a:r>
              <a:rPr lang="ja-JP" altLang="ja-JP" sz="5000" b="1" dirty="0">
                <a:latin typeface="+mn-ea"/>
              </a:rPr>
              <a:t>分）</a:t>
            </a:r>
          </a:p>
          <a:p>
            <a:pPr marL="0" indent="0">
              <a:buNone/>
            </a:pPr>
            <a:r>
              <a:rPr lang="ja-JP" altLang="ja-JP" sz="5000" b="1" dirty="0">
                <a:latin typeface="+mn-ea"/>
              </a:rPr>
              <a:t>令和２年９月３０日付国の重要文化財に指定された赤水関連資料の展示会期間中、「改正日本輿地路程全図」をはじめ中国地図、世界地図に至るまでそれぞれの資料を詳細に解説。</a:t>
            </a:r>
          </a:p>
          <a:p>
            <a:pPr marL="0" indent="0">
              <a:buNone/>
            </a:pPr>
            <a:r>
              <a:rPr lang="ja-JP" altLang="ja-JP" sz="5000" b="1" dirty="0">
                <a:latin typeface="+mn-ea"/>
              </a:rPr>
              <a:t>リンク先　</a:t>
            </a:r>
            <a:r>
              <a:rPr lang="en-US" altLang="ja-JP" sz="5000" b="1" u="sng" dirty="0">
                <a:latin typeface="+mn-ea"/>
                <a:hlinkClick r:id="rId4"/>
              </a:rPr>
              <a:t>https://youtu.be/Qc1KMXwDg0Q</a:t>
            </a:r>
            <a:endParaRPr lang="ja-JP" altLang="ja-JP" sz="8000" b="1" dirty="0">
              <a:latin typeface="+mn-ea"/>
            </a:endParaRPr>
          </a:p>
        </p:txBody>
      </p:sp>
    </p:spTree>
    <p:extLst>
      <p:ext uri="{BB962C8B-B14F-4D97-AF65-F5344CB8AC3E}">
        <p14:creationId xmlns:p14="http://schemas.microsoft.com/office/powerpoint/2010/main" val="406132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389500" y="0"/>
            <a:ext cx="8856726" cy="1636005"/>
          </a:xfrm>
        </p:spPr>
        <p:txBody>
          <a:bodyPr>
            <a:normAutofit fontScale="90000"/>
          </a:bodyPr>
          <a:lstStyle/>
          <a:p>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a:t>
            </a:r>
            <a:r>
              <a:rPr lang="ja-JP" altLang="en-US" sz="2000" b="1" dirty="0">
                <a:solidFill>
                  <a:srgbClr val="00CCFF"/>
                </a:solidFill>
              </a:rPr>
              <a:t>や</a:t>
            </a:r>
            <a:r>
              <a:rPr lang="ja-JP" altLang="ja-JP" sz="2000" b="1" dirty="0">
                <a:solidFill>
                  <a:srgbClr val="00CCFF"/>
                </a:solidFill>
              </a:rPr>
              <a:t>地理情報</a:t>
            </a:r>
            <a:r>
              <a:rPr lang="ja-JP" altLang="en-US" sz="2000" b="1" dirty="0">
                <a:solidFill>
                  <a:srgbClr val="00CCFF"/>
                </a:solidFill>
              </a:rPr>
              <a:t>システム</a:t>
            </a:r>
            <a:r>
              <a:rPr lang="ja-JP" altLang="ja-JP" sz="2000" b="1" dirty="0">
                <a:solidFill>
                  <a:srgbClr val="00CCFF"/>
                </a:solidFill>
              </a:rPr>
              <a:t>で</a:t>
            </a:r>
            <a:r>
              <a:rPr lang="ja-JP" altLang="en-US" sz="2000" b="1" dirty="0">
                <a:solidFill>
                  <a:srgbClr val="00CCFF"/>
                </a:solidFill>
              </a:rPr>
              <a:t>捉え</a:t>
            </a:r>
            <a:r>
              <a:rPr lang="ja-JP" altLang="ja-JP" sz="2000" b="1" dirty="0">
                <a:solidFill>
                  <a:srgbClr val="00CCFF"/>
                </a:solidFill>
              </a:rPr>
              <a:t>る</a:t>
            </a:r>
            <a:r>
              <a:rPr lang="ja-JP" altLang="en-US" sz="2000" b="1" dirty="0">
                <a:solidFill>
                  <a:srgbClr val="00CCFF"/>
                </a:solidFill>
              </a:rPr>
              <a:t>現代</a:t>
            </a:r>
            <a:r>
              <a:rPr lang="ja-JP" altLang="en-US" sz="2000" b="1" dirty="0" smtClean="0">
                <a:solidFill>
                  <a:srgbClr val="00CCFF"/>
                </a:solidFill>
              </a:rPr>
              <a:t>世界</a:t>
            </a:r>
            <a:r>
              <a:rPr lang="ja-JP" altLang="ja-JP" sz="2000" b="1" dirty="0" smtClean="0">
                <a:solidFill>
                  <a:srgbClr val="00CCFF"/>
                </a:solidFill>
              </a:rPr>
              <a:t>」</a:t>
            </a:r>
            <a:r>
              <a:rPr lang="ja-JP" altLang="en-US" sz="2000" b="1" dirty="0">
                <a:solidFill>
                  <a:srgbClr val="00CCFF"/>
                </a:solidFill>
              </a:rPr>
              <a:t/>
            </a:r>
            <a:br>
              <a:rPr lang="ja-JP" altLang="en-US" sz="2000" b="1" dirty="0">
                <a:solidFill>
                  <a:srgbClr val="00CCFF"/>
                </a:solidFill>
              </a:rPr>
            </a:br>
            <a:r>
              <a:rPr lang="ja-JP" altLang="en-US" sz="2000" b="1" dirty="0">
                <a:solidFill>
                  <a:srgbClr val="00CCFF"/>
                </a:solidFill>
              </a:rPr>
              <a:t/>
            </a:r>
            <a:br>
              <a:rPr lang="ja-JP" altLang="en-US" sz="2000" b="1" dirty="0">
                <a:solidFill>
                  <a:srgbClr val="00CCFF"/>
                </a:solidFill>
              </a:rPr>
            </a:br>
            <a:r>
              <a:rPr lang="ja-JP" altLang="ja-JP" sz="2800" b="1" dirty="0">
                <a:solidFill>
                  <a:srgbClr val="FF0000"/>
                </a:solidFill>
                <a:latin typeface="+mn-ea"/>
                <a:ea typeface="+mn-ea"/>
              </a:rPr>
              <a:t>１－</a:t>
            </a:r>
            <a:r>
              <a:rPr lang="ja-JP" altLang="en-US" sz="2800" b="1" dirty="0">
                <a:solidFill>
                  <a:srgbClr val="FF0000"/>
                </a:solidFill>
                <a:latin typeface="+mn-ea"/>
                <a:ea typeface="+mn-ea"/>
              </a:rPr>
              <a:t>５　長久保赤水「赤水図」の新たな地理教育への活用</a:t>
            </a:r>
            <a:r>
              <a:rPr lang="ja-JP" altLang="ja-JP" sz="2800" dirty="0">
                <a:latin typeface="+mn-ea"/>
                <a:ea typeface="+mn-ea"/>
              </a:rPr>
              <a:t/>
            </a:r>
            <a:br>
              <a:rPr lang="ja-JP" altLang="ja-JP" sz="2800" dirty="0">
                <a:latin typeface="+mn-ea"/>
                <a:ea typeface="+mn-ea"/>
              </a:rPr>
            </a:br>
            <a:r>
              <a:rPr lang="ja-JP" altLang="en-US" sz="2800" dirty="0">
                <a:latin typeface="+mn-ea"/>
                <a:ea typeface="+mn-ea"/>
              </a:rPr>
              <a:t>　　　　　　　　　</a:t>
            </a:r>
            <a:r>
              <a:rPr lang="ja-JP" altLang="en-US" sz="2000" b="1" dirty="0">
                <a:latin typeface="+mn-ea"/>
                <a:ea typeface="+mn-ea"/>
              </a:rPr>
              <a:t>高萩市、長久保赤水顕彰会</a:t>
            </a:r>
            <a:r>
              <a:rPr lang="en-US" altLang="ja-JP" sz="2000" b="1" dirty="0">
                <a:latin typeface="+mn-ea"/>
                <a:ea typeface="+mn-ea"/>
              </a:rPr>
              <a:t>(</a:t>
            </a:r>
            <a:r>
              <a:rPr lang="ja-JP" altLang="en-US" sz="2000" b="1" dirty="0">
                <a:latin typeface="+mn-ea"/>
                <a:ea typeface="+mn-ea"/>
              </a:rPr>
              <a:t>日本地図学会・企画協力</a:t>
            </a:r>
            <a:r>
              <a:rPr lang="en-US" altLang="ja-JP" sz="2000" b="1" dirty="0">
                <a:latin typeface="+mn-ea"/>
                <a:ea typeface="+mn-ea"/>
              </a:rPr>
              <a:t>) </a:t>
            </a:r>
            <a:r>
              <a:rPr lang="ja-JP" altLang="ja-JP" sz="2800" b="1" dirty="0">
                <a:solidFill>
                  <a:srgbClr val="FF0000"/>
                </a:solidFill>
              </a:rPr>
              <a:t>　</a:t>
            </a:r>
            <a:r>
              <a:rPr lang="ja-JP" altLang="ja-JP" sz="2700" b="1" dirty="0"/>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14582" y="1606684"/>
            <a:ext cx="7886700" cy="5251316"/>
          </a:xfrm>
        </p:spPr>
        <p:txBody>
          <a:bodyPr>
            <a:normAutofit fontScale="250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ja-JP" altLang="en-US" sz="2000" b="1" dirty="0"/>
              <a:t>　</a:t>
            </a:r>
            <a:r>
              <a:rPr lang="ja-JP" altLang="en-US" sz="4500" b="1" dirty="0">
                <a:latin typeface="+mn-ea"/>
              </a:rPr>
              <a:t>　</a:t>
            </a:r>
            <a:r>
              <a:rPr lang="en-US" altLang="ja-JP" sz="7200" b="1" dirty="0">
                <a:latin typeface="+mn-ea"/>
              </a:rPr>
              <a:t>【</a:t>
            </a:r>
            <a:r>
              <a:rPr lang="ja-JP" altLang="ja-JP" sz="7200" b="1" dirty="0">
                <a:latin typeface="+mn-ea"/>
              </a:rPr>
              <a:t>見どころ</a:t>
            </a:r>
            <a:r>
              <a:rPr lang="en-US" altLang="ja-JP" sz="7200" b="1" dirty="0">
                <a:latin typeface="+mn-ea"/>
              </a:rPr>
              <a:t>】</a:t>
            </a:r>
            <a:r>
              <a:rPr lang="ja-JP" altLang="ja-JP" sz="7200" b="1" dirty="0">
                <a:latin typeface="+mn-ea"/>
              </a:rPr>
              <a:t>（授業で取り上げる際のヒント・コメント）</a:t>
            </a:r>
          </a:p>
          <a:p>
            <a:pPr marL="0" indent="0">
              <a:lnSpc>
                <a:spcPct val="120000"/>
              </a:lnSpc>
              <a:buNone/>
            </a:pPr>
            <a:r>
              <a:rPr lang="ja-JP" altLang="en-US" sz="7200" b="1" dirty="0">
                <a:latin typeface="+mn-ea"/>
              </a:rPr>
              <a:t>　</a:t>
            </a:r>
            <a:r>
              <a:rPr lang="ja-JP" altLang="ja-JP" sz="7200" b="1" dirty="0">
                <a:latin typeface="+mn-ea"/>
              </a:rPr>
              <a:t>日本地図製作に</a:t>
            </a:r>
            <a:r>
              <a:rPr lang="ja-JP" altLang="en-US" sz="7200" b="1" dirty="0">
                <a:latin typeface="+mn-ea"/>
              </a:rPr>
              <a:t>お</a:t>
            </a:r>
            <a:r>
              <a:rPr lang="ja-JP" altLang="ja-JP" sz="7200" b="1" dirty="0">
                <a:latin typeface="+mn-ea"/>
              </a:rPr>
              <a:t>いて著名な「伊能忠敬」に至るまでの先人「長久保赤水」や、その長久保赤水が参考にした数々の先人たちの地図や資料、現代の「日本地図」が完成するまでの明確な経緯と時系列を学び、伊能忠敬の「伊能図」と長久保赤水の「赤水図」は特徴的に何が異なるのか、児童生徒・学生が明確に答えられるように学ぶことも重要。</a:t>
            </a:r>
          </a:p>
          <a:p>
            <a:pPr marL="0" indent="0">
              <a:lnSpc>
                <a:spcPct val="120000"/>
              </a:lnSpc>
              <a:buNone/>
            </a:pPr>
            <a:r>
              <a:rPr lang="ja-JP" altLang="en-US" sz="7200" b="1" dirty="0">
                <a:latin typeface="+mn-ea"/>
              </a:rPr>
              <a:t>　</a:t>
            </a:r>
            <a:r>
              <a:rPr lang="ja-JP" altLang="ja-JP" sz="7200" b="1" dirty="0">
                <a:latin typeface="+mn-ea"/>
              </a:rPr>
              <a:t>高萩市教育委員会と長久保赤水顕彰会は日本地図学会と３者連携し、「赤水図」５倍拡大床敷地図（</a:t>
            </a:r>
            <a:r>
              <a:rPr lang="en-US" altLang="ja-JP" sz="7200" b="1" dirty="0">
                <a:latin typeface="+mn-ea"/>
              </a:rPr>
              <a:t>423</a:t>
            </a:r>
            <a:r>
              <a:rPr lang="ja-JP" altLang="ja-JP" sz="7200" b="1" dirty="0">
                <a:latin typeface="+mn-ea"/>
              </a:rPr>
              <a:t>×</a:t>
            </a:r>
            <a:r>
              <a:rPr lang="en-US" altLang="ja-JP" sz="7200" b="1" dirty="0">
                <a:latin typeface="+mn-ea"/>
              </a:rPr>
              <a:t>644cm</a:t>
            </a:r>
            <a:r>
              <a:rPr lang="ja-JP" altLang="ja-JP" sz="7200" b="1" dirty="0">
                <a:latin typeface="+mn-ea"/>
              </a:rPr>
              <a:t>）を地理教育で活用することを提言しています。拡大再現した江戸時代の明確な日本地図上に実際に乗って、見て、触れて、その地図から読み取ること（地図を読む）を学び、生徒自らが現代地図と比較検証し発見をする、そうした体験的な新たな地理教育へのヒントが、今回のプログラムに込められています。</a:t>
            </a:r>
            <a:endParaRPr lang="ja-JP" altLang="en-US" sz="7200" b="1" dirty="0">
              <a:latin typeface="+mn-ea"/>
            </a:endParaRPr>
          </a:p>
          <a:p>
            <a:pPr marL="0" indent="0">
              <a:lnSpc>
                <a:spcPct val="120000"/>
              </a:lnSpc>
              <a:buNone/>
            </a:pPr>
            <a:endParaRPr lang="ja-JP" altLang="en-US" sz="7200" b="1" dirty="0">
              <a:latin typeface="+mn-ea"/>
            </a:endParaRPr>
          </a:p>
          <a:p>
            <a:pPr marL="0" indent="0">
              <a:lnSpc>
                <a:spcPct val="120000"/>
              </a:lnSpc>
              <a:buNone/>
            </a:pPr>
            <a:r>
              <a:rPr lang="ja-JP" altLang="en-US" sz="8000" b="1" dirty="0">
                <a:latin typeface="+mn-ea"/>
              </a:rPr>
              <a:t>　</a:t>
            </a:r>
            <a:r>
              <a:rPr lang="ja-JP" altLang="ja-JP" sz="8000" b="1" dirty="0">
                <a:latin typeface="+mn-ea"/>
              </a:rPr>
              <a:t>【拡大床敷「赤水図」製作窓口など】　</a:t>
            </a:r>
            <a:r>
              <a:rPr lang="en-US" altLang="ja-JP" sz="8000" b="1" dirty="0">
                <a:latin typeface="+mn-ea"/>
              </a:rPr>
              <a:t>http://nagakubosekisui.org/archives/4002</a:t>
            </a:r>
            <a:endParaRPr lang="ja-JP" altLang="ja-JP" sz="8000" b="1" dirty="0">
              <a:latin typeface="+mn-ea"/>
            </a:endParaRPr>
          </a:p>
          <a:p>
            <a:pPr marL="0" indent="0">
              <a:buNone/>
            </a:pPr>
            <a:endParaRPr lang="ja-JP" altLang="ja-JP" sz="8000" b="1" dirty="0">
              <a:latin typeface="+mn-ea"/>
            </a:endParaRPr>
          </a:p>
        </p:txBody>
      </p:sp>
    </p:spTree>
    <p:extLst>
      <p:ext uri="{BB962C8B-B14F-4D97-AF65-F5344CB8AC3E}">
        <p14:creationId xmlns:p14="http://schemas.microsoft.com/office/powerpoint/2010/main" val="352109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389500" y="0"/>
            <a:ext cx="8856726" cy="1636005"/>
          </a:xfrm>
        </p:spPr>
        <p:txBody>
          <a:bodyPr>
            <a:normAutofit fontScale="90000"/>
          </a:bodyPr>
          <a:lstStyle/>
          <a:p>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a:t>
            </a:r>
            <a:r>
              <a:rPr lang="ja-JP" altLang="en-US" sz="2000" b="1" dirty="0">
                <a:solidFill>
                  <a:srgbClr val="00CCFF"/>
                </a:solidFill>
              </a:rPr>
              <a:t>や</a:t>
            </a:r>
            <a:r>
              <a:rPr lang="ja-JP" altLang="ja-JP" sz="2000" b="1" dirty="0">
                <a:solidFill>
                  <a:srgbClr val="00CCFF"/>
                </a:solidFill>
              </a:rPr>
              <a:t>地理情報</a:t>
            </a:r>
            <a:r>
              <a:rPr lang="ja-JP" altLang="en-US" sz="2000" b="1" dirty="0">
                <a:solidFill>
                  <a:srgbClr val="00CCFF"/>
                </a:solidFill>
              </a:rPr>
              <a:t>システム</a:t>
            </a:r>
            <a:r>
              <a:rPr lang="ja-JP" altLang="ja-JP" sz="2000" b="1" dirty="0">
                <a:solidFill>
                  <a:srgbClr val="00CCFF"/>
                </a:solidFill>
              </a:rPr>
              <a:t>で</a:t>
            </a:r>
            <a:r>
              <a:rPr lang="ja-JP" altLang="en-US" sz="2000" b="1" dirty="0">
                <a:solidFill>
                  <a:srgbClr val="00CCFF"/>
                </a:solidFill>
              </a:rPr>
              <a:t>捉え</a:t>
            </a:r>
            <a:r>
              <a:rPr lang="ja-JP" altLang="ja-JP" sz="2000" b="1" dirty="0">
                <a:solidFill>
                  <a:srgbClr val="00CCFF"/>
                </a:solidFill>
              </a:rPr>
              <a:t>る</a:t>
            </a:r>
            <a:r>
              <a:rPr lang="ja-JP" altLang="en-US" sz="2000" b="1" dirty="0">
                <a:solidFill>
                  <a:srgbClr val="00CCFF"/>
                </a:solidFill>
              </a:rPr>
              <a:t>現代</a:t>
            </a:r>
            <a:r>
              <a:rPr lang="ja-JP" altLang="en-US" sz="2000" b="1" dirty="0" smtClean="0">
                <a:solidFill>
                  <a:srgbClr val="00CCFF"/>
                </a:solidFill>
              </a:rPr>
              <a:t>世界</a:t>
            </a:r>
            <a:r>
              <a:rPr lang="ja-JP" altLang="ja-JP" sz="2000" b="1" dirty="0" smtClean="0">
                <a:solidFill>
                  <a:srgbClr val="00CCFF"/>
                </a:solidFill>
              </a:rPr>
              <a:t>」</a:t>
            </a:r>
            <a:r>
              <a:rPr lang="ja-JP" altLang="en-US" sz="2000" b="1" dirty="0">
                <a:solidFill>
                  <a:srgbClr val="00CCFF"/>
                </a:solidFill>
              </a:rPr>
              <a:t/>
            </a:r>
            <a:br>
              <a:rPr lang="ja-JP" altLang="en-US" sz="2000" b="1" dirty="0">
                <a:solidFill>
                  <a:srgbClr val="00CCFF"/>
                </a:solidFill>
              </a:rPr>
            </a:br>
            <a:r>
              <a:rPr lang="ja-JP" altLang="en-US" sz="2000" b="1" dirty="0">
                <a:solidFill>
                  <a:srgbClr val="00CCFF"/>
                </a:solidFill>
              </a:rPr>
              <a:t/>
            </a:r>
            <a:br>
              <a:rPr lang="ja-JP" altLang="en-US" sz="2000" b="1" dirty="0">
                <a:solidFill>
                  <a:srgbClr val="00CCFF"/>
                </a:solidFill>
              </a:rPr>
            </a:br>
            <a:r>
              <a:rPr lang="ja-JP" altLang="ja-JP" sz="2800" b="1" dirty="0">
                <a:solidFill>
                  <a:srgbClr val="FF0000"/>
                </a:solidFill>
                <a:latin typeface="+mn-ea"/>
                <a:ea typeface="+mn-ea"/>
              </a:rPr>
              <a:t>１－</a:t>
            </a:r>
            <a:r>
              <a:rPr lang="ja-JP" altLang="en-US" sz="2800" b="1" dirty="0">
                <a:solidFill>
                  <a:srgbClr val="FF0000"/>
                </a:solidFill>
                <a:latin typeface="+mn-ea"/>
                <a:ea typeface="+mn-ea"/>
              </a:rPr>
              <a:t>５　長久保赤水「赤水図」の新たな地理教育への活用</a:t>
            </a:r>
            <a:r>
              <a:rPr lang="ja-JP" altLang="ja-JP" sz="2800" dirty="0">
                <a:latin typeface="+mn-ea"/>
                <a:ea typeface="+mn-ea"/>
              </a:rPr>
              <a:t/>
            </a:r>
            <a:br>
              <a:rPr lang="ja-JP" altLang="ja-JP" sz="2800" dirty="0">
                <a:latin typeface="+mn-ea"/>
                <a:ea typeface="+mn-ea"/>
              </a:rPr>
            </a:br>
            <a:r>
              <a:rPr lang="ja-JP" altLang="en-US" sz="2800" dirty="0">
                <a:latin typeface="+mn-ea"/>
                <a:ea typeface="+mn-ea"/>
              </a:rPr>
              <a:t>　　　　　　　　　</a:t>
            </a:r>
            <a:r>
              <a:rPr lang="ja-JP" altLang="en-US" sz="2000" b="1" dirty="0">
                <a:latin typeface="+mn-ea"/>
                <a:ea typeface="+mn-ea"/>
              </a:rPr>
              <a:t>高萩市、長久保赤水顕彰会</a:t>
            </a:r>
            <a:r>
              <a:rPr lang="en-US" altLang="ja-JP" sz="2000" b="1" dirty="0">
                <a:latin typeface="+mn-ea"/>
                <a:ea typeface="+mn-ea"/>
              </a:rPr>
              <a:t>(</a:t>
            </a:r>
            <a:r>
              <a:rPr lang="ja-JP" altLang="en-US" sz="2000" b="1" dirty="0">
                <a:latin typeface="+mn-ea"/>
                <a:ea typeface="+mn-ea"/>
              </a:rPr>
              <a:t>日本地図学会・企画協力</a:t>
            </a:r>
            <a:r>
              <a:rPr lang="en-US" altLang="ja-JP" sz="2000" b="1" dirty="0">
                <a:latin typeface="+mn-ea"/>
                <a:ea typeface="+mn-ea"/>
              </a:rPr>
              <a:t>) </a:t>
            </a:r>
            <a:r>
              <a:rPr lang="ja-JP" altLang="ja-JP" sz="2800" b="1" dirty="0">
                <a:solidFill>
                  <a:srgbClr val="FF0000"/>
                </a:solidFill>
              </a:rPr>
              <a:t>　</a:t>
            </a:r>
            <a:r>
              <a:rPr lang="ja-JP" altLang="ja-JP" sz="2700" b="1" dirty="0"/>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14582" y="1606684"/>
            <a:ext cx="7886700" cy="5251316"/>
          </a:xfrm>
        </p:spPr>
        <p:txBody>
          <a:bodyPr>
            <a:normAutofit fontScale="625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ja-JP" altLang="en-US" sz="2000" b="1" dirty="0"/>
              <a:t>　</a:t>
            </a:r>
            <a:r>
              <a:rPr lang="ja-JP" altLang="en-US" sz="4500" b="1" dirty="0">
                <a:latin typeface="+mn-ea"/>
              </a:rPr>
              <a:t>　</a:t>
            </a:r>
            <a:r>
              <a:rPr lang="ja-JP" altLang="ja-JP" b="1" dirty="0" smtClean="0">
                <a:latin typeface="+mn-ea"/>
              </a:rPr>
              <a:t>「</a:t>
            </a:r>
            <a:r>
              <a:rPr lang="ja-JP" altLang="ja-JP" b="1" dirty="0">
                <a:latin typeface="+mn-ea"/>
              </a:rPr>
              <a:t>赤水図を活用した地理教育」の事例／</a:t>
            </a:r>
          </a:p>
          <a:p>
            <a:pPr marL="0" indent="0">
              <a:buNone/>
            </a:pPr>
            <a:r>
              <a:rPr lang="ja-JP" altLang="ja-JP" b="1" dirty="0">
                <a:latin typeface="+mn-ea"/>
              </a:rPr>
              <a:t>● 「</a:t>
            </a:r>
            <a:r>
              <a:rPr lang="en-US" altLang="ja-JP" b="1" dirty="0">
                <a:latin typeface="+mn-ea"/>
              </a:rPr>
              <a:t>230</a:t>
            </a:r>
            <a:r>
              <a:rPr lang="ja-JP" altLang="ja-JP" b="1" dirty="0">
                <a:latin typeface="+mn-ea"/>
              </a:rPr>
              <a:t>年前の地図から十日町市</a:t>
            </a:r>
            <a:r>
              <a:rPr lang="ja-JP" altLang="ja-JP" b="1" dirty="0" smtClean="0">
                <a:latin typeface="+mn-ea"/>
              </a:rPr>
              <a:t>や信濃</a:t>
            </a:r>
            <a:r>
              <a:rPr lang="ja-JP" altLang="ja-JP" b="1" dirty="0">
                <a:latin typeface="+mn-ea"/>
              </a:rPr>
              <a:t>川の源流を探すワークショップ</a:t>
            </a:r>
            <a:r>
              <a:rPr lang="ja-JP" altLang="ja-JP" b="1" dirty="0" smtClean="0">
                <a:latin typeface="+mn-ea"/>
              </a:rPr>
              <a:t>」</a:t>
            </a:r>
            <a:endParaRPr lang="ja-JP" altLang="en-US" b="1" dirty="0" smtClean="0">
              <a:latin typeface="+mn-ea"/>
            </a:endParaRPr>
          </a:p>
          <a:p>
            <a:pPr marL="0" indent="0">
              <a:buNone/>
            </a:pPr>
            <a:r>
              <a:rPr lang="ja-JP" altLang="en-US" b="1" dirty="0" smtClean="0">
                <a:latin typeface="+mn-ea"/>
              </a:rPr>
              <a:t>　　</a:t>
            </a:r>
            <a:r>
              <a:rPr lang="en-US" altLang="ja-JP" b="1" dirty="0" smtClean="0">
                <a:latin typeface="+mn-ea"/>
              </a:rPr>
              <a:t>2022</a:t>
            </a:r>
            <a:r>
              <a:rPr lang="ja-JP" altLang="ja-JP" b="1" dirty="0">
                <a:latin typeface="+mn-ea"/>
              </a:rPr>
              <a:t>年</a:t>
            </a:r>
            <a:r>
              <a:rPr lang="en-US" altLang="ja-JP" b="1" dirty="0">
                <a:latin typeface="+mn-ea"/>
              </a:rPr>
              <a:t>10</a:t>
            </a:r>
            <a:r>
              <a:rPr lang="ja-JP" altLang="ja-JP" b="1" dirty="0">
                <a:latin typeface="+mn-ea"/>
              </a:rPr>
              <a:t>月</a:t>
            </a:r>
            <a:r>
              <a:rPr lang="en-US" altLang="ja-JP" b="1" dirty="0">
                <a:latin typeface="+mn-ea"/>
              </a:rPr>
              <a:t>29</a:t>
            </a:r>
            <a:r>
              <a:rPr lang="ja-JP" altLang="ja-JP" b="1" dirty="0">
                <a:latin typeface="+mn-ea"/>
              </a:rPr>
              <a:t>日</a:t>
            </a:r>
            <a:r>
              <a:rPr lang="ja-JP" altLang="ja-JP" b="1" dirty="0" smtClean="0">
                <a:latin typeface="+mn-ea"/>
              </a:rPr>
              <a:t>開催</a:t>
            </a:r>
            <a:endParaRPr lang="ja-JP" altLang="en-US" b="1" dirty="0" smtClean="0">
              <a:latin typeface="+mn-ea"/>
            </a:endParaRPr>
          </a:p>
          <a:p>
            <a:pPr marL="0" indent="0">
              <a:buNone/>
            </a:pPr>
            <a:r>
              <a:rPr lang="ja-JP" altLang="en-US" b="1" dirty="0" smtClean="0">
                <a:latin typeface="+mn-ea"/>
              </a:rPr>
              <a:t>　　</a:t>
            </a:r>
            <a:r>
              <a:rPr lang="ja-JP" altLang="ja-JP" b="1" dirty="0" smtClean="0">
                <a:latin typeface="+mn-ea"/>
              </a:rPr>
              <a:t>講師</a:t>
            </a:r>
            <a:r>
              <a:rPr lang="en-US" altLang="ja-JP" b="1" dirty="0" smtClean="0">
                <a:latin typeface="+mn-ea"/>
              </a:rPr>
              <a:t>:</a:t>
            </a:r>
            <a:r>
              <a:rPr lang="ja-JP" altLang="en-US" b="1" dirty="0" smtClean="0">
                <a:latin typeface="+mn-ea"/>
              </a:rPr>
              <a:t>日本大学教授　</a:t>
            </a:r>
            <a:r>
              <a:rPr lang="ja-JP" altLang="ja-JP" b="1" dirty="0" smtClean="0">
                <a:latin typeface="+mn-ea"/>
              </a:rPr>
              <a:t>卜部勝彦氏</a:t>
            </a:r>
            <a:endParaRPr lang="ja-JP" altLang="en-US" b="1" dirty="0" smtClean="0">
              <a:latin typeface="+mn-ea"/>
            </a:endParaRPr>
          </a:p>
          <a:p>
            <a:pPr marL="0" indent="0">
              <a:buNone/>
            </a:pPr>
            <a:r>
              <a:rPr lang="ja-JP" altLang="en-US" b="1" dirty="0" smtClean="0">
                <a:latin typeface="+mn-ea"/>
              </a:rPr>
              <a:t>　　　</a:t>
            </a:r>
            <a:r>
              <a:rPr lang="ja-JP" altLang="ja-JP" b="1" dirty="0" smtClean="0">
                <a:latin typeface="+mn-ea"/>
              </a:rPr>
              <a:t>（</a:t>
            </a:r>
            <a:r>
              <a:rPr lang="ja-JP" altLang="ja-JP" b="1" dirty="0">
                <a:latin typeface="+mn-ea"/>
              </a:rPr>
              <a:t>日本地図学会常任委員会委員長・同長久保</a:t>
            </a:r>
            <a:r>
              <a:rPr lang="ja-JP" altLang="ja-JP" b="1" dirty="0" smtClean="0">
                <a:latin typeface="+mn-ea"/>
              </a:rPr>
              <a:t>赤水図専門</a:t>
            </a:r>
            <a:r>
              <a:rPr lang="ja-JP" altLang="ja-JP" b="1" dirty="0">
                <a:latin typeface="+mn-ea"/>
              </a:rPr>
              <a:t>部会主査）</a:t>
            </a:r>
          </a:p>
          <a:p>
            <a:pPr marL="0" indent="0">
              <a:buNone/>
            </a:pPr>
            <a:r>
              <a:rPr lang="en-US" altLang="ja-JP" b="1" dirty="0">
                <a:latin typeface="+mn-ea"/>
              </a:rPr>
              <a:t> </a:t>
            </a:r>
            <a:endParaRPr lang="ja-JP" altLang="ja-JP" b="1" dirty="0">
              <a:latin typeface="+mn-ea"/>
            </a:endParaRPr>
          </a:p>
          <a:p>
            <a:pPr marL="0" indent="0">
              <a:buNone/>
            </a:pPr>
            <a:r>
              <a:rPr lang="ja-JP" altLang="ja-JP" b="1" dirty="0">
                <a:latin typeface="+mn-ea"/>
              </a:rPr>
              <a:t>【ニュース動画】開始</a:t>
            </a:r>
            <a:r>
              <a:rPr lang="en-US" altLang="ja-JP" b="1" dirty="0">
                <a:latin typeface="+mn-ea"/>
              </a:rPr>
              <a:t>12</a:t>
            </a:r>
            <a:r>
              <a:rPr lang="ja-JP" altLang="ja-JP" b="1" dirty="0">
                <a:latin typeface="+mn-ea"/>
              </a:rPr>
              <a:t>分</a:t>
            </a:r>
            <a:r>
              <a:rPr lang="en-US" altLang="ja-JP" b="1" dirty="0">
                <a:latin typeface="+mn-ea"/>
              </a:rPr>
              <a:t>29</a:t>
            </a:r>
            <a:r>
              <a:rPr lang="ja-JP" altLang="ja-JP" b="1" dirty="0">
                <a:latin typeface="+mn-ea"/>
              </a:rPr>
              <a:t>秒〜</a:t>
            </a:r>
            <a:r>
              <a:rPr lang="en-US" altLang="ja-JP" b="1" dirty="0">
                <a:latin typeface="+mn-ea"/>
              </a:rPr>
              <a:t>16</a:t>
            </a:r>
            <a:r>
              <a:rPr lang="ja-JP" altLang="ja-JP" b="1" dirty="0">
                <a:latin typeface="+mn-ea"/>
              </a:rPr>
              <a:t>分</a:t>
            </a:r>
            <a:r>
              <a:rPr lang="en-US" altLang="ja-JP" b="1" dirty="0">
                <a:latin typeface="+mn-ea"/>
              </a:rPr>
              <a:t>10</a:t>
            </a:r>
            <a:r>
              <a:rPr lang="ja-JP" altLang="ja-JP" b="1" dirty="0">
                <a:latin typeface="+mn-ea"/>
              </a:rPr>
              <a:t>秒迄放送</a:t>
            </a:r>
          </a:p>
          <a:p>
            <a:pPr marL="0" indent="0">
              <a:buNone/>
            </a:pPr>
            <a:r>
              <a:rPr lang="en-US" altLang="ja-JP" b="1" u="sng" dirty="0">
                <a:latin typeface="+mn-ea"/>
                <a:hlinkClick r:id="rId2"/>
              </a:rPr>
              <a:t>https://tokamachi.yukiguni.town/l-news/185966.html</a:t>
            </a:r>
            <a:endParaRPr lang="ja-JP" altLang="ja-JP" b="1" dirty="0">
              <a:latin typeface="+mn-ea"/>
            </a:endParaRPr>
          </a:p>
          <a:p>
            <a:pPr marL="0" indent="0">
              <a:buNone/>
            </a:pPr>
            <a:r>
              <a:rPr lang="en-US" altLang="ja-JP" b="1" dirty="0">
                <a:latin typeface="+mn-ea"/>
              </a:rPr>
              <a:t> </a:t>
            </a:r>
            <a:endParaRPr lang="ja-JP" altLang="ja-JP" b="1" dirty="0">
              <a:latin typeface="+mn-ea"/>
            </a:endParaRPr>
          </a:p>
          <a:p>
            <a:pPr marL="0" indent="0">
              <a:buNone/>
            </a:pPr>
            <a:r>
              <a:rPr lang="ja-JP" altLang="ja-JP" b="1" dirty="0">
                <a:latin typeface="+mn-ea"/>
              </a:rPr>
              <a:t>【テキスト・写真】</a:t>
            </a:r>
          </a:p>
          <a:p>
            <a:pPr marL="0" indent="0">
              <a:buNone/>
            </a:pPr>
            <a:r>
              <a:rPr lang="en-US" altLang="ja-JP" b="1" u="sng" dirty="0">
                <a:latin typeface="+mn-ea"/>
                <a:hlinkClick r:id="rId3"/>
              </a:rPr>
              <a:t>https://tokamachi.yukiguni.town/l-news/185856.html</a:t>
            </a:r>
            <a:endParaRPr lang="ja-JP" altLang="ja-JP" b="1" dirty="0">
              <a:latin typeface="+mn-ea"/>
            </a:endParaRPr>
          </a:p>
          <a:p>
            <a:pPr marL="0" indent="0">
              <a:buNone/>
            </a:pPr>
            <a:r>
              <a:rPr lang="en-US" altLang="ja-JP" b="1" dirty="0">
                <a:latin typeface="+mn-ea"/>
              </a:rPr>
              <a:t> </a:t>
            </a:r>
            <a:endParaRPr lang="ja-JP" altLang="ja-JP" b="1" dirty="0">
              <a:latin typeface="+mn-ea"/>
            </a:endParaRPr>
          </a:p>
          <a:p>
            <a:pPr marL="0" indent="0">
              <a:buNone/>
            </a:pPr>
            <a:r>
              <a:rPr lang="ja-JP" altLang="ja-JP" b="1" dirty="0">
                <a:latin typeface="+mn-ea"/>
              </a:rPr>
              <a:t>協力</a:t>
            </a:r>
            <a:r>
              <a:rPr lang="ja-JP" altLang="ja-JP" b="1" dirty="0" smtClean="0">
                <a:latin typeface="+mn-ea"/>
              </a:rPr>
              <a:t>／「</a:t>
            </a:r>
            <a:r>
              <a:rPr lang="ja-JP" altLang="ja-JP" b="1" dirty="0">
                <a:latin typeface="+mn-ea"/>
              </a:rPr>
              <a:t>十日町タウン情報」新潟県十日町市</a:t>
            </a:r>
            <a:r>
              <a:rPr lang="ja-JP" altLang="ja-JP" b="1" dirty="0" smtClean="0">
                <a:latin typeface="+mn-ea"/>
              </a:rPr>
              <a:t>、</a:t>
            </a:r>
            <a:endParaRPr lang="ja-JP" altLang="en-US" b="1" dirty="0" smtClean="0">
              <a:latin typeface="+mn-ea"/>
            </a:endParaRPr>
          </a:p>
          <a:p>
            <a:pPr marL="0" indent="0">
              <a:buNone/>
            </a:pPr>
            <a:r>
              <a:rPr lang="ja-JP" altLang="ja-JP" b="1" dirty="0" smtClean="0">
                <a:latin typeface="+mn-ea"/>
              </a:rPr>
              <a:t>制作</a:t>
            </a:r>
            <a:r>
              <a:rPr lang="en-US" altLang="ja-JP" b="1" dirty="0">
                <a:latin typeface="+mn-ea"/>
              </a:rPr>
              <a:t>:</a:t>
            </a:r>
            <a:r>
              <a:rPr lang="ja-JP" altLang="ja-JP" b="1" dirty="0">
                <a:latin typeface="+mn-ea"/>
              </a:rPr>
              <a:t>上越ケーブルビジョン株式会社</a:t>
            </a:r>
            <a:r>
              <a:rPr lang="en-US" altLang="ja-JP" b="1" dirty="0">
                <a:latin typeface="+mn-ea"/>
              </a:rPr>
              <a:t>(JCV)</a:t>
            </a:r>
            <a:endParaRPr lang="ja-JP" altLang="ja-JP" b="1" dirty="0">
              <a:latin typeface="+mn-ea"/>
            </a:endParaRPr>
          </a:p>
          <a:p>
            <a:pPr marL="0" indent="0">
              <a:buNone/>
            </a:pPr>
            <a:endParaRPr lang="ja-JP" altLang="ja-JP" sz="8000" b="1" dirty="0">
              <a:latin typeface="+mn-ea"/>
            </a:endParaRPr>
          </a:p>
        </p:txBody>
      </p:sp>
    </p:spTree>
    <p:extLst>
      <p:ext uri="{BB962C8B-B14F-4D97-AF65-F5344CB8AC3E}">
        <p14:creationId xmlns:p14="http://schemas.microsoft.com/office/powerpoint/2010/main" val="47971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628650" y="136524"/>
            <a:ext cx="8856726" cy="1636005"/>
          </a:xfrm>
        </p:spPr>
        <p:txBody>
          <a:bodyPr>
            <a:normAutofit/>
          </a:bodyPr>
          <a:lstStyle/>
          <a:p>
            <a:r>
              <a:rPr lang="ja-JP" altLang="en-US" sz="1800" b="1" dirty="0">
                <a:solidFill>
                  <a:srgbClr val="00CCFF"/>
                </a:solidFill>
                <a:latin typeface="HG丸ｺﾞｼｯｸM-PRO" panose="020F0600000000000000" pitchFamily="50" charset="-128"/>
                <a:ea typeface="HG丸ｺﾞｼｯｸM-PRO" panose="020F0600000000000000" pitchFamily="50" charset="-128"/>
              </a:rPr>
              <a:t>Ｇ空間</a:t>
            </a:r>
            <a:r>
              <a:rPr lang="ja-JP" altLang="en-US" sz="1800" b="1" dirty="0" smtClean="0">
                <a:solidFill>
                  <a:srgbClr val="00CCFF"/>
                </a:solidFill>
                <a:latin typeface="HG丸ｺﾞｼｯｸM-PRO" panose="020F0600000000000000" pitchFamily="50" charset="-128"/>
                <a:ea typeface="HG丸ｺﾞｼｯｸM-PRO" panose="020F0600000000000000" pitchFamily="50" charset="-128"/>
              </a:rPr>
              <a:t>ＥＸＰＯ２０２３</a:t>
            </a:r>
            <a:r>
              <a:rPr lang="ja-JP" altLang="en-US" sz="1800" b="1" dirty="0">
                <a:solidFill>
                  <a:srgbClr val="00CCFF"/>
                </a:solidFill>
                <a:latin typeface="HG丸ｺﾞｼｯｸM-PRO" panose="020F0600000000000000" pitchFamily="50" charset="-128"/>
                <a:ea typeface="HG丸ｺﾞｼｯｸM-PRO" panose="020F0600000000000000" pitchFamily="50" charset="-128"/>
              </a:rPr>
              <a:t>　地理教育コーナー　</a:t>
            </a:r>
            <a:r>
              <a:rPr lang="ja-JP" altLang="en-US" sz="1800" b="1" dirty="0">
                <a:solidFill>
                  <a:srgbClr val="00B0F0"/>
                </a:solidFill>
                <a:latin typeface="HG丸ｺﾞｼｯｸM-PRO" panose="020F0600000000000000" pitchFamily="50" charset="-128"/>
                <a:ea typeface="HG丸ｺﾞｼｯｸM-PRO" panose="020F0600000000000000" pitchFamily="50" charset="-128"/>
              </a:rPr>
              <a:t>公開プログラム</a:t>
            </a:r>
            <a:r>
              <a:rPr lang="ja-JP" altLang="en-US" sz="3200" b="1" dirty="0">
                <a:latin typeface="HG丸ｺﾞｼｯｸM-PRO" panose="020F0600000000000000" pitchFamily="50" charset="-128"/>
                <a:ea typeface="HG丸ｺﾞｼｯｸM-PRO" panose="020F0600000000000000" pitchFamily="50" charset="-128"/>
              </a:rPr>
              <a:t>　</a:t>
            </a:r>
            <a:br>
              <a:rPr lang="ja-JP" altLang="en-US" sz="3200" b="1" dirty="0">
                <a:latin typeface="HG丸ｺﾞｼｯｸM-PRO" panose="020F0600000000000000" pitchFamily="50" charset="-128"/>
                <a:ea typeface="HG丸ｺﾞｼｯｸM-PRO" panose="020F0600000000000000" pitchFamily="50" charset="-128"/>
              </a:rPr>
            </a:br>
            <a:r>
              <a:rPr lang="ja-JP" altLang="ja-JP" sz="2700" b="1" dirty="0" smtClean="0">
                <a:solidFill>
                  <a:srgbClr val="FF0000"/>
                </a:solidFill>
                <a:latin typeface="+mn-ea"/>
                <a:ea typeface="+mn-ea"/>
              </a:rPr>
              <a:t>テーマ</a:t>
            </a:r>
            <a:r>
              <a:rPr lang="ja-JP" altLang="en-US" sz="2700" b="1" dirty="0" smtClean="0">
                <a:solidFill>
                  <a:srgbClr val="FF0000"/>
                </a:solidFill>
                <a:latin typeface="+mn-ea"/>
                <a:ea typeface="+mn-ea"/>
              </a:rPr>
              <a:t>③</a:t>
            </a:r>
            <a:r>
              <a:rPr lang="ja-JP" altLang="en-US" sz="2700" b="1" dirty="0">
                <a:solidFill>
                  <a:srgbClr val="FF0000"/>
                </a:solidFill>
                <a:latin typeface="+mn-ea"/>
                <a:ea typeface="+mn-ea"/>
              </a:rPr>
              <a:t>　</a:t>
            </a:r>
            <a:r>
              <a:rPr lang="ja-JP" altLang="ja-JP" sz="2700" b="1" dirty="0">
                <a:solidFill>
                  <a:srgbClr val="FF0000"/>
                </a:solidFill>
                <a:latin typeface="+mn-ea"/>
                <a:ea typeface="+mn-ea"/>
              </a:rPr>
              <a:t>「命を守る防災教育と地理空間情報」</a:t>
            </a:r>
            <a:r>
              <a:rPr lang="ja-JP" altLang="ja-JP" sz="2700" b="1" dirty="0"/>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586882" cy="5251316"/>
          </a:xfrm>
        </p:spPr>
        <p:txBody>
          <a:bodyPr>
            <a:normAutofit/>
          </a:bodyPr>
          <a:lstStyle/>
          <a:p>
            <a:pPr marL="0" indent="0">
              <a:buNone/>
            </a:pPr>
            <a:r>
              <a:rPr lang="ja-JP" altLang="ja-JP" b="1" dirty="0"/>
              <a:t>　</a:t>
            </a:r>
            <a:r>
              <a:rPr lang="ja-JP" altLang="ja-JP" sz="2000" b="1" dirty="0" smtClean="0">
                <a:solidFill>
                  <a:srgbClr val="00CCFF"/>
                </a:solidFill>
              </a:rPr>
              <a:t>【</a:t>
            </a:r>
            <a:r>
              <a:rPr lang="ja-JP" altLang="ja-JP" sz="2000" b="1" dirty="0">
                <a:solidFill>
                  <a:srgbClr val="00CCFF"/>
                </a:solidFill>
              </a:rPr>
              <a:t>地理総合</a:t>
            </a:r>
            <a:r>
              <a:rPr lang="ja-JP" altLang="ja-JP" sz="2000" b="1" dirty="0" smtClean="0">
                <a:solidFill>
                  <a:srgbClr val="00CCFF"/>
                </a:solidFill>
              </a:rPr>
              <a:t>】</a:t>
            </a:r>
            <a:r>
              <a:rPr lang="ja-JP" altLang="en-US" sz="2000" b="1" dirty="0">
                <a:solidFill>
                  <a:srgbClr val="00CCFF"/>
                </a:solidFill>
              </a:rPr>
              <a:t>Ｃ　持続可能な地域づくりと</a:t>
            </a:r>
            <a:r>
              <a:rPr lang="ja-JP" altLang="en-US" sz="2000" b="1" dirty="0" smtClean="0">
                <a:solidFill>
                  <a:srgbClr val="00CCFF"/>
                </a:solidFill>
              </a:rPr>
              <a:t>私たち</a:t>
            </a:r>
            <a:endParaRPr lang="ja-JP" altLang="ja-JP" sz="2000" b="1" dirty="0">
              <a:solidFill>
                <a:srgbClr val="00CCFF"/>
              </a:solidFill>
            </a:endParaRPr>
          </a:p>
          <a:p>
            <a:pPr marL="0" lvl="0" indent="0">
              <a:buNone/>
            </a:pPr>
            <a:endParaRPr lang="ja-JP" altLang="en-US" b="1" dirty="0"/>
          </a:p>
          <a:p>
            <a:pPr marL="0" lvl="0" indent="0">
              <a:buNone/>
            </a:pPr>
            <a:r>
              <a:rPr lang="ja-JP" altLang="en-US" sz="2400" b="1" dirty="0"/>
              <a:t>２</a:t>
            </a:r>
            <a:r>
              <a:rPr lang="ja-JP" altLang="ja-JP" sz="2400" b="1" dirty="0"/>
              <a:t>－１</a:t>
            </a:r>
            <a:r>
              <a:rPr lang="ja-JP" altLang="en-US" sz="2400" b="1" dirty="0"/>
              <a:t>　</a:t>
            </a:r>
            <a:r>
              <a:rPr lang="ja-JP" altLang="ja-JP" sz="2400" b="1" dirty="0"/>
              <a:t>オンライン講座：学区の地図を活用した災害</a:t>
            </a:r>
            <a:endParaRPr lang="ja-JP" altLang="en-US" sz="2400" b="1" dirty="0"/>
          </a:p>
          <a:p>
            <a:pPr marL="0" lvl="0" indent="0">
              <a:buNone/>
            </a:pPr>
            <a:r>
              <a:rPr lang="ja-JP" altLang="en-US" sz="2400" b="1" dirty="0"/>
              <a:t>　</a:t>
            </a:r>
            <a:r>
              <a:rPr lang="ja-JP" altLang="ja-JP" sz="2400" b="1" dirty="0"/>
              <a:t>リスクの理解</a:t>
            </a:r>
            <a:endParaRPr lang="ja-JP" altLang="ja-JP" sz="2400" dirty="0"/>
          </a:p>
          <a:p>
            <a:pPr marL="0" indent="0">
              <a:buNone/>
            </a:pPr>
            <a:r>
              <a:rPr lang="ja-JP" altLang="en-US" sz="2400" b="1" dirty="0"/>
              <a:t>　　</a:t>
            </a:r>
          </a:p>
          <a:p>
            <a:pPr marL="0" lvl="0" indent="0">
              <a:buNone/>
            </a:pPr>
            <a:r>
              <a:rPr lang="ja-JP" altLang="en-US" sz="2400" b="1" dirty="0"/>
              <a:t>２</a:t>
            </a:r>
            <a:r>
              <a:rPr lang="ja-JP" altLang="ja-JP" sz="2400" b="1" dirty="0"/>
              <a:t>－</a:t>
            </a:r>
            <a:r>
              <a:rPr lang="ja-JP" altLang="en-US" sz="2400" b="1" dirty="0"/>
              <a:t>２　</a:t>
            </a:r>
            <a:r>
              <a:rPr lang="ja-JP" altLang="ja-JP" sz="2400" b="1" dirty="0"/>
              <a:t>大分県の防災・減災に役立つ情報を発信！「おおいた減災スクラム」</a:t>
            </a:r>
            <a:endParaRPr lang="ja-JP" altLang="en-US" sz="2400" b="1" dirty="0"/>
          </a:p>
          <a:p>
            <a:pPr marL="0" lvl="0" indent="0">
              <a:buNone/>
            </a:pPr>
            <a:r>
              <a:rPr lang="ja-JP" altLang="ja-JP" sz="2400" b="1" dirty="0"/>
              <a:t>　</a:t>
            </a:r>
            <a:endParaRPr lang="ja-JP" altLang="ja-JP" sz="2400" dirty="0"/>
          </a:p>
          <a:p>
            <a:pPr marL="0" lvl="0" indent="0">
              <a:buNone/>
            </a:pPr>
            <a:r>
              <a:rPr lang="ja-JP" altLang="en-US" sz="2400" b="1" dirty="0"/>
              <a:t>２</a:t>
            </a:r>
            <a:r>
              <a:rPr lang="ja-JP" altLang="ja-JP" sz="2400" b="1" dirty="0"/>
              <a:t>－</a:t>
            </a:r>
            <a:r>
              <a:rPr lang="ja-JP" altLang="en-US" sz="2400" b="1" dirty="0"/>
              <a:t>３　位置情報</a:t>
            </a:r>
            <a:r>
              <a:rPr lang="en-US" altLang="ja-JP" sz="2400" b="1" dirty="0"/>
              <a:t>×</a:t>
            </a:r>
            <a:r>
              <a:rPr lang="ja-JP" altLang="en-US" sz="2400" b="1" dirty="0"/>
              <a:t>防災　位置情報データは防災を</a:t>
            </a:r>
          </a:p>
          <a:p>
            <a:pPr marL="0" lvl="0" indent="0">
              <a:buNone/>
            </a:pPr>
            <a:r>
              <a:rPr lang="ja-JP" altLang="en-US" sz="2400" b="1" dirty="0"/>
              <a:t>　変えることができるか</a:t>
            </a:r>
            <a:r>
              <a:rPr lang="ja-JP" altLang="ja-JP" sz="2400" b="1" dirty="0"/>
              <a:t>　　</a:t>
            </a:r>
            <a:endParaRPr lang="ja-JP" altLang="ja-JP" sz="2400" dirty="0"/>
          </a:p>
          <a:p>
            <a:pPr marL="0" indent="0">
              <a:buNone/>
            </a:pPr>
            <a:r>
              <a:rPr lang="ja-JP" altLang="en-US" b="1" dirty="0"/>
              <a:t>　　　</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4064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730250" y="702581"/>
            <a:ext cx="8856726" cy="1636005"/>
          </a:xfrm>
        </p:spPr>
        <p:txBody>
          <a:bodyPr>
            <a:normAutofit fontScale="90000"/>
          </a:bodyPr>
          <a:lstStyle/>
          <a:p>
            <a:r>
              <a:rPr lang="ja-JP" altLang="en-US" sz="3200" b="1" dirty="0">
                <a:latin typeface="HG丸ｺﾞｼｯｸM-PRO" panose="020F0600000000000000" pitchFamily="50" charset="-128"/>
                <a:ea typeface="HG丸ｺﾞｼｯｸM-PRO" panose="020F0600000000000000" pitchFamily="50" charset="-128"/>
              </a:rPr>
              <a:t>　</a:t>
            </a:r>
            <a:br>
              <a:rPr lang="ja-JP" altLang="en-US" sz="3200" b="1" dirty="0">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a:t>
            </a:r>
            <a:r>
              <a:rPr lang="ja-JP" altLang="en-US" sz="2000" b="1" dirty="0">
                <a:solidFill>
                  <a:srgbClr val="00CCFF"/>
                </a:solidFill>
              </a:rPr>
              <a:t>②</a:t>
            </a:r>
            <a:r>
              <a:rPr lang="ja-JP" altLang="ja-JP" sz="2000" b="1" dirty="0">
                <a:solidFill>
                  <a:srgbClr val="00CCFF"/>
                </a:solidFill>
                <a:latin typeface="ＭＳ ゴシック" panose="020B0609070205080204" pitchFamily="49" charset="-128"/>
                <a:ea typeface="ＭＳ ゴシック" panose="020B0609070205080204" pitchFamily="49" charset="-128"/>
              </a:rPr>
              <a:t>「命を守る防災教育と地理空間情報」</a:t>
            </a:r>
            <a:r>
              <a:rPr lang="ja-JP" altLang="en-US" sz="2000" b="1" dirty="0">
                <a:solidFill>
                  <a:srgbClr val="00CCFF"/>
                </a:solidFill>
                <a:latin typeface="ＭＳ ゴシック" panose="020B0609070205080204" pitchFamily="49" charset="-128"/>
                <a:ea typeface="ＭＳ ゴシック" panose="020B0609070205080204" pitchFamily="49" charset="-128"/>
              </a:rPr>
              <a:t/>
            </a:r>
            <a:br>
              <a:rPr lang="ja-JP" altLang="en-US" sz="2000" b="1" dirty="0">
                <a:solidFill>
                  <a:srgbClr val="00CCFF"/>
                </a:solidFill>
                <a:latin typeface="ＭＳ ゴシック" panose="020B0609070205080204" pitchFamily="49" charset="-128"/>
                <a:ea typeface="ＭＳ ゴシック" panose="020B0609070205080204" pitchFamily="49" charset="-128"/>
              </a:rPr>
            </a:br>
            <a:r>
              <a:rPr lang="ja-JP" altLang="en-US" sz="2000" b="1" dirty="0">
                <a:solidFill>
                  <a:srgbClr val="00CCFF"/>
                </a:solidFill>
                <a:latin typeface="ＭＳ ゴシック" panose="020B0609070205080204" pitchFamily="49" charset="-128"/>
                <a:ea typeface="ＭＳ ゴシック" panose="020B0609070205080204" pitchFamily="49" charset="-128"/>
              </a:rPr>
              <a:t/>
            </a:r>
            <a:br>
              <a:rPr lang="ja-JP" altLang="en-US" sz="2000" b="1" dirty="0">
                <a:solidFill>
                  <a:srgbClr val="00CCFF"/>
                </a:solidFill>
                <a:latin typeface="ＭＳ ゴシック" panose="020B0609070205080204" pitchFamily="49" charset="-128"/>
                <a:ea typeface="ＭＳ ゴシック" panose="020B0609070205080204" pitchFamily="49" charset="-128"/>
              </a:rPr>
            </a:br>
            <a:r>
              <a:rPr lang="ja-JP" altLang="en-US" sz="2800" b="1" dirty="0">
                <a:solidFill>
                  <a:srgbClr val="FF0000"/>
                </a:solidFill>
                <a:latin typeface="+mn-ea"/>
                <a:ea typeface="+mn-ea"/>
              </a:rPr>
              <a:t>２</a:t>
            </a:r>
            <a:r>
              <a:rPr lang="ja-JP" altLang="ja-JP" sz="2800" b="1" dirty="0">
                <a:solidFill>
                  <a:srgbClr val="FF0000"/>
                </a:solidFill>
                <a:latin typeface="+mn-ea"/>
                <a:ea typeface="+mn-ea"/>
              </a:rPr>
              <a:t>－１</a:t>
            </a:r>
            <a:r>
              <a:rPr lang="ja-JP" altLang="en-US" sz="2800" b="1" dirty="0">
                <a:solidFill>
                  <a:srgbClr val="FF0000"/>
                </a:solidFill>
                <a:latin typeface="+mn-ea"/>
                <a:ea typeface="+mn-ea"/>
              </a:rPr>
              <a:t>　</a:t>
            </a:r>
            <a:r>
              <a:rPr lang="ja-JP" altLang="ja-JP" sz="2800" b="1" dirty="0">
                <a:solidFill>
                  <a:srgbClr val="FF0000"/>
                </a:solidFill>
                <a:latin typeface="+mn-ea"/>
                <a:ea typeface="+mn-ea"/>
              </a:rPr>
              <a:t>オンライン講座：学区の地図を活用した</a:t>
            </a:r>
            <a:r>
              <a:rPr lang="ja-JP" altLang="en-US" sz="2800" b="1" dirty="0">
                <a:solidFill>
                  <a:srgbClr val="FF0000"/>
                </a:solidFill>
                <a:latin typeface="+mn-ea"/>
                <a:ea typeface="+mn-ea"/>
              </a:rPr>
              <a:t/>
            </a:r>
            <a:br>
              <a:rPr lang="ja-JP" altLang="en-US" sz="2800" b="1" dirty="0">
                <a:solidFill>
                  <a:srgbClr val="FF0000"/>
                </a:solidFill>
                <a:latin typeface="+mn-ea"/>
                <a:ea typeface="+mn-ea"/>
              </a:rPr>
            </a:br>
            <a:r>
              <a:rPr lang="ja-JP" altLang="en-US" sz="2800" b="1" dirty="0">
                <a:solidFill>
                  <a:srgbClr val="FF0000"/>
                </a:solidFill>
                <a:latin typeface="+mn-ea"/>
                <a:ea typeface="+mn-ea"/>
              </a:rPr>
              <a:t>　　</a:t>
            </a:r>
            <a:r>
              <a:rPr lang="ja-JP" altLang="ja-JP" sz="2800" b="1" dirty="0">
                <a:solidFill>
                  <a:srgbClr val="FF0000"/>
                </a:solidFill>
                <a:latin typeface="+mn-ea"/>
                <a:ea typeface="+mn-ea"/>
              </a:rPr>
              <a:t>災害リスクの理解</a:t>
            </a:r>
            <a:r>
              <a:rPr lang="ja-JP" altLang="en-US" sz="2800" b="1" dirty="0">
                <a:solidFill>
                  <a:srgbClr val="FF0000"/>
                </a:solidFill>
                <a:latin typeface="+mn-ea"/>
                <a:ea typeface="+mn-ea"/>
              </a:rPr>
              <a:t/>
            </a:r>
            <a:br>
              <a:rPr lang="ja-JP" altLang="en-US" sz="2800" b="1" dirty="0">
                <a:solidFill>
                  <a:srgbClr val="FF0000"/>
                </a:solidFill>
                <a:latin typeface="+mn-ea"/>
                <a:ea typeface="+mn-ea"/>
              </a:rPr>
            </a:br>
            <a:r>
              <a:rPr lang="ja-JP" altLang="en-US" sz="2800" b="1" dirty="0">
                <a:solidFill>
                  <a:srgbClr val="FF0000"/>
                </a:solidFill>
                <a:latin typeface="+mn-ea"/>
                <a:ea typeface="+mn-ea"/>
              </a:rPr>
              <a:t>　　　　　　　　　</a:t>
            </a:r>
            <a:br>
              <a:rPr lang="ja-JP" altLang="en-US" sz="2800" b="1" dirty="0">
                <a:solidFill>
                  <a:srgbClr val="FF0000"/>
                </a:solidFill>
                <a:latin typeface="+mn-ea"/>
                <a:ea typeface="+mn-ea"/>
              </a:rPr>
            </a:br>
            <a:r>
              <a:rPr lang="ja-JP" altLang="en-US" sz="2800" b="1" dirty="0">
                <a:solidFill>
                  <a:srgbClr val="FF0000"/>
                </a:solidFill>
                <a:latin typeface="+mn-ea"/>
                <a:ea typeface="+mn-ea"/>
              </a:rPr>
              <a:t>　　　　　　　　　</a:t>
            </a:r>
            <a:r>
              <a:rPr lang="ja-JP" altLang="en-US" sz="2000" b="1" dirty="0">
                <a:latin typeface="+mn-ea"/>
                <a:ea typeface="+mn-ea"/>
              </a:rPr>
              <a:t>企画・制作　　</a:t>
            </a:r>
            <a:r>
              <a:rPr lang="ja-JP" altLang="ja-JP" sz="2000" b="1" dirty="0">
                <a:latin typeface="+mn-ea"/>
                <a:ea typeface="+mn-ea"/>
              </a:rPr>
              <a:t>東北大学災害科学国際研究所</a:t>
            </a:r>
            <a:r>
              <a:rPr lang="ja-JP" altLang="en-US" sz="2000" b="1" dirty="0">
                <a:latin typeface="+mn-ea"/>
                <a:ea typeface="+mn-ea"/>
              </a:rPr>
              <a:t>　　　　　　　　　　　　　　　　　</a:t>
            </a:r>
            <a:br>
              <a:rPr lang="ja-JP" altLang="en-US" sz="2000" b="1" dirty="0">
                <a:latin typeface="+mn-ea"/>
                <a:ea typeface="+mn-ea"/>
              </a:rPr>
            </a:br>
            <a:r>
              <a:rPr lang="ja-JP" altLang="en-US" sz="2000" b="1" dirty="0">
                <a:latin typeface="+mn-ea"/>
                <a:ea typeface="+mn-ea"/>
              </a:rPr>
              <a:t>　　　　　　　　　　　　　　　　　　　　　</a:t>
            </a:r>
            <a:r>
              <a:rPr lang="ja-JP" altLang="ja-JP" sz="2000" b="1" dirty="0">
                <a:latin typeface="+mn-ea"/>
                <a:ea typeface="+mn-ea"/>
              </a:rPr>
              <a:t>防災教育国際協働センター</a:t>
            </a:r>
            <a:r>
              <a:rPr lang="ja-JP" altLang="en-US" sz="2000" b="1" dirty="0">
                <a:latin typeface="+mn-ea"/>
                <a:ea typeface="+mn-ea"/>
              </a:rPr>
              <a:t/>
            </a:r>
            <a:br>
              <a:rPr lang="ja-JP" altLang="en-US" sz="2000" b="1" dirty="0">
                <a:latin typeface="+mn-ea"/>
                <a:ea typeface="+mn-ea"/>
              </a:rPr>
            </a:br>
            <a:r>
              <a:rPr lang="ja-JP" altLang="ja-JP" sz="2000" dirty="0">
                <a:latin typeface="+mn-ea"/>
                <a:ea typeface="+mn-ea"/>
              </a:rPr>
              <a:t/>
            </a:r>
            <a:br>
              <a:rPr lang="ja-JP" altLang="ja-JP" sz="2000" dirty="0">
                <a:latin typeface="+mn-ea"/>
                <a:ea typeface="+mn-ea"/>
              </a:rPr>
            </a:br>
            <a:r>
              <a:rPr lang="ja-JP" altLang="ja-JP" sz="2700" b="1" dirty="0"/>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730250" y="2194512"/>
            <a:ext cx="7886700" cy="4823145"/>
          </a:xfrm>
        </p:spPr>
        <p:txBody>
          <a:bodyPr>
            <a:normAutofit fontScale="55000" lnSpcReduction="20000"/>
          </a:bodyPr>
          <a:lstStyle/>
          <a:p>
            <a:pPr marL="0" indent="0">
              <a:buNone/>
            </a:pPr>
            <a:r>
              <a:rPr lang="ja-JP" altLang="en-US" sz="2600" b="1" dirty="0"/>
              <a:t>　　　　　</a:t>
            </a:r>
            <a:endParaRPr lang="ja-JP" altLang="en-US" sz="2000" b="1" dirty="0"/>
          </a:p>
          <a:p>
            <a:pPr marL="0" indent="0">
              <a:buNone/>
            </a:pPr>
            <a:r>
              <a:rPr lang="en-US" altLang="ja-JP" sz="3300" b="1" dirty="0">
                <a:latin typeface="+mn-ea"/>
              </a:rPr>
              <a:t>【</a:t>
            </a:r>
            <a:r>
              <a:rPr lang="ja-JP" altLang="en-US" sz="3300" b="1" dirty="0">
                <a:latin typeface="+mn-ea"/>
              </a:rPr>
              <a:t>リンク</a:t>
            </a:r>
            <a:r>
              <a:rPr lang="en-US" altLang="ja-JP" sz="3300" b="1" dirty="0">
                <a:latin typeface="+mn-ea"/>
              </a:rPr>
              <a:t>】</a:t>
            </a:r>
            <a:r>
              <a:rPr lang="en-US" altLang="ja-JP" sz="3300" b="1" u="sng" dirty="0">
                <a:latin typeface="+mn-ea"/>
                <a:hlinkClick r:id="rId2"/>
              </a:rPr>
              <a:t>http://drredu-collabo.sakura.ne.jp/online</a:t>
            </a:r>
            <a:endParaRPr lang="ja-JP" altLang="ja-JP" sz="3300" b="1" dirty="0">
              <a:latin typeface="+mn-ea"/>
            </a:endParaRPr>
          </a:p>
          <a:p>
            <a:pPr marL="0" indent="0">
              <a:lnSpc>
                <a:spcPct val="150000"/>
              </a:lnSpc>
              <a:buNone/>
            </a:pPr>
            <a:r>
              <a:rPr lang="en-US" altLang="ja-JP" sz="3300" b="1" dirty="0">
                <a:latin typeface="+mn-ea"/>
              </a:rPr>
              <a:t>【</a:t>
            </a:r>
            <a:r>
              <a:rPr lang="ja-JP" altLang="en-US" sz="3300" b="1" dirty="0">
                <a:latin typeface="+mn-ea"/>
              </a:rPr>
              <a:t>概要</a:t>
            </a:r>
            <a:r>
              <a:rPr lang="en-US" altLang="ja-JP" sz="3300" b="1" dirty="0">
                <a:latin typeface="+mn-ea"/>
              </a:rPr>
              <a:t>】</a:t>
            </a:r>
            <a:r>
              <a:rPr lang="ja-JP" altLang="en-US" sz="3300" b="1" dirty="0"/>
              <a:t>学校の防災管理・防災教育を担当する教員の皆さん向けの講座になります。地形図や地形分類図の読み方を習得し、学区の地形とハザードマップの関係を理解するとともに、ハザードマップの想定外まで考えていきます。</a:t>
            </a:r>
          </a:p>
          <a:p>
            <a:pPr marL="0" indent="0">
              <a:lnSpc>
                <a:spcPct val="150000"/>
              </a:lnSpc>
              <a:buNone/>
            </a:pPr>
            <a:r>
              <a:rPr lang="ja-JP" altLang="en-US" sz="3300" b="1" dirty="0"/>
              <a:t>　さらにこれら理解を踏まえた具体的避難について検討することによって、学校防災の自校化を図り、学校での防災管理や児童生徒向けの防災教育等に活かせるようになることを目指しています。</a:t>
            </a:r>
          </a:p>
          <a:p>
            <a:pPr marL="0" indent="0">
              <a:lnSpc>
                <a:spcPct val="150000"/>
              </a:lnSpc>
              <a:buNone/>
            </a:pPr>
            <a:r>
              <a:rPr lang="ja-JP" altLang="en-US" sz="3300" b="1" dirty="0">
                <a:latin typeface="+mn-ea"/>
              </a:rPr>
              <a:t>　</a:t>
            </a:r>
            <a:r>
              <a:rPr lang="ja-JP" altLang="ja-JP" sz="3300" b="1" dirty="0">
                <a:latin typeface="+mn-ea"/>
              </a:rPr>
              <a:t>これは学校教員を対象に作ったものですが</a:t>
            </a:r>
            <a:r>
              <a:rPr lang="ja-JP" altLang="en-US" sz="3300" b="1" dirty="0">
                <a:latin typeface="+mn-ea"/>
              </a:rPr>
              <a:t>、</a:t>
            </a:r>
            <a:r>
              <a:rPr lang="ja-JP" altLang="ja-JP" sz="3300" b="1" dirty="0">
                <a:latin typeface="+mn-ea"/>
              </a:rPr>
              <a:t>高校の地理総合，地理探究，中学校社会地理分野でも</a:t>
            </a:r>
            <a:r>
              <a:rPr lang="ja-JP" altLang="en-US" sz="3300" b="1" dirty="0">
                <a:latin typeface="+mn-ea"/>
              </a:rPr>
              <a:t>、</a:t>
            </a:r>
            <a:r>
              <a:rPr lang="ja-JP" altLang="ja-JP" sz="3300" b="1" dirty="0">
                <a:latin typeface="+mn-ea"/>
              </a:rPr>
              <a:t>お使いいただける内容になっていると考えております。</a:t>
            </a:r>
            <a:endParaRPr kumimoji="1" lang="ja-JP" altLang="en-US" sz="33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6831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628650" y="136524"/>
            <a:ext cx="8856726" cy="1636005"/>
          </a:xfrm>
        </p:spPr>
        <p:txBody>
          <a:bodyPr>
            <a:normAutofit fontScale="90000"/>
          </a:bodyPr>
          <a:lstStyle/>
          <a:p>
            <a:r>
              <a:rPr lang="ja-JP" altLang="en-US" sz="3200" b="1" dirty="0">
                <a:latin typeface="HG丸ｺﾞｼｯｸM-PRO" panose="020F0600000000000000" pitchFamily="50" charset="-128"/>
                <a:ea typeface="HG丸ｺﾞｼｯｸM-PRO" panose="020F0600000000000000" pitchFamily="50" charset="-128"/>
              </a:rPr>
              <a:t>　</a:t>
            </a:r>
            <a:br>
              <a:rPr lang="ja-JP" altLang="en-US" sz="3200" b="1" dirty="0">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a:t>
            </a:r>
            <a:r>
              <a:rPr lang="ja-JP" altLang="en-US" sz="2000" b="1" dirty="0">
                <a:solidFill>
                  <a:srgbClr val="00CCFF"/>
                </a:solidFill>
              </a:rPr>
              <a:t>②</a:t>
            </a:r>
            <a:r>
              <a:rPr lang="ja-JP" altLang="ja-JP" sz="2000" b="1" dirty="0">
                <a:solidFill>
                  <a:srgbClr val="00CCFF"/>
                </a:solidFill>
                <a:latin typeface="ＭＳ ゴシック" panose="020B0609070205080204" pitchFamily="49" charset="-128"/>
                <a:ea typeface="ＭＳ ゴシック" panose="020B0609070205080204" pitchFamily="49" charset="-128"/>
              </a:rPr>
              <a:t>「命を守る防災教育と地理空間情報」</a:t>
            </a:r>
            <a:r>
              <a:rPr lang="ja-JP" altLang="en-US" sz="2000" b="1" dirty="0">
                <a:solidFill>
                  <a:srgbClr val="00CCFF"/>
                </a:solidFill>
                <a:latin typeface="ＭＳ ゴシック" panose="020B0609070205080204" pitchFamily="49" charset="-128"/>
                <a:ea typeface="ＭＳ ゴシック" panose="020B0609070205080204" pitchFamily="49" charset="-128"/>
              </a:rPr>
              <a:t/>
            </a:r>
            <a:br>
              <a:rPr lang="ja-JP" altLang="en-US" sz="2000" b="1" dirty="0">
                <a:solidFill>
                  <a:srgbClr val="00CCFF"/>
                </a:solidFill>
                <a:latin typeface="ＭＳ ゴシック" panose="020B0609070205080204" pitchFamily="49" charset="-128"/>
                <a:ea typeface="ＭＳ ゴシック" panose="020B0609070205080204" pitchFamily="49" charset="-128"/>
              </a:rPr>
            </a:br>
            <a:r>
              <a:rPr lang="ja-JP" altLang="en-US" sz="2000" b="1" dirty="0">
                <a:solidFill>
                  <a:srgbClr val="00CCFF"/>
                </a:solidFill>
                <a:latin typeface="ＭＳ ゴシック" panose="020B0609070205080204" pitchFamily="49" charset="-128"/>
                <a:ea typeface="ＭＳ ゴシック" panose="020B0609070205080204" pitchFamily="49" charset="-128"/>
              </a:rPr>
              <a:t/>
            </a:r>
            <a:br>
              <a:rPr lang="ja-JP" altLang="en-US" sz="2000" b="1" dirty="0">
                <a:solidFill>
                  <a:srgbClr val="00CCFF"/>
                </a:solidFill>
                <a:latin typeface="ＭＳ ゴシック" panose="020B0609070205080204" pitchFamily="49" charset="-128"/>
                <a:ea typeface="ＭＳ ゴシック" panose="020B0609070205080204" pitchFamily="49" charset="-128"/>
              </a:rPr>
            </a:br>
            <a:r>
              <a:rPr lang="ja-JP" altLang="en-US" sz="2700" b="1" dirty="0">
                <a:solidFill>
                  <a:srgbClr val="FF0000"/>
                </a:solidFill>
                <a:latin typeface="+mn-ea"/>
                <a:ea typeface="+mn-ea"/>
              </a:rPr>
              <a:t>２</a:t>
            </a:r>
            <a:r>
              <a:rPr lang="ja-JP" altLang="ja-JP" sz="2700" b="1" dirty="0">
                <a:solidFill>
                  <a:srgbClr val="FF0000"/>
                </a:solidFill>
                <a:latin typeface="+mn-ea"/>
                <a:ea typeface="+mn-ea"/>
              </a:rPr>
              <a:t>－</a:t>
            </a:r>
            <a:r>
              <a:rPr lang="ja-JP" altLang="en-US" sz="2700" b="1" dirty="0">
                <a:solidFill>
                  <a:srgbClr val="FF0000"/>
                </a:solidFill>
                <a:latin typeface="+mn-ea"/>
                <a:ea typeface="+mn-ea"/>
              </a:rPr>
              <a:t>２　</a:t>
            </a:r>
            <a:r>
              <a:rPr lang="ja-JP" altLang="ja-JP" sz="2700" b="1" dirty="0">
                <a:solidFill>
                  <a:srgbClr val="FF0000"/>
                </a:solidFill>
                <a:latin typeface="+mn-ea"/>
                <a:ea typeface="+mn-ea"/>
              </a:rPr>
              <a:t>大分県の防災・減災に役立つ情報を発信！</a:t>
            </a:r>
            <a:r>
              <a:rPr lang="ja-JP" altLang="en-US" sz="2700" b="1" dirty="0">
                <a:solidFill>
                  <a:srgbClr val="FF0000"/>
                </a:solidFill>
                <a:latin typeface="+mn-ea"/>
                <a:ea typeface="+mn-ea"/>
              </a:rPr>
              <a:t/>
            </a:r>
            <a:br>
              <a:rPr lang="ja-JP" altLang="en-US" sz="2700" b="1" dirty="0">
                <a:solidFill>
                  <a:srgbClr val="FF0000"/>
                </a:solidFill>
                <a:latin typeface="+mn-ea"/>
                <a:ea typeface="+mn-ea"/>
              </a:rPr>
            </a:br>
            <a:r>
              <a:rPr lang="ja-JP" altLang="en-US" sz="2700" b="1" dirty="0">
                <a:solidFill>
                  <a:srgbClr val="FF0000"/>
                </a:solidFill>
                <a:latin typeface="+mn-ea"/>
                <a:ea typeface="+mn-ea"/>
              </a:rPr>
              <a:t>　　　　</a:t>
            </a:r>
            <a:r>
              <a:rPr lang="ja-JP" altLang="ja-JP" sz="2700" b="1" dirty="0">
                <a:solidFill>
                  <a:srgbClr val="FF0000"/>
                </a:solidFill>
                <a:latin typeface="+mn-ea"/>
                <a:ea typeface="+mn-ea"/>
              </a:rPr>
              <a:t>「おおいた減災スクラム」</a:t>
            </a:r>
            <a:r>
              <a:rPr lang="ja-JP" altLang="ja-JP" sz="2700" dirty="0">
                <a:solidFill>
                  <a:srgbClr val="FF0000"/>
                </a:solidFill>
                <a:latin typeface="+mn-ea"/>
                <a:ea typeface="+mn-ea"/>
              </a:rPr>
              <a:t/>
            </a:r>
            <a:br>
              <a:rPr lang="ja-JP" altLang="ja-JP" sz="2700" dirty="0">
                <a:solidFill>
                  <a:srgbClr val="FF0000"/>
                </a:solidFill>
                <a:latin typeface="+mn-ea"/>
                <a:ea typeface="+mn-ea"/>
              </a:rPr>
            </a:br>
            <a:r>
              <a:rPr lang="ja-JP" altLang="ja-JP" sz="2700" b="1" dirty="0"/>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886700" cy="5251316"/>
          </a:xfrm>
        </p:spPr>
        <p:txBody>
          <a:bodyPr>
            <a:normAutofit fontScale="25000" lnSpcReduction="20000"/>
          </a:bodyPr>
          <a:lstStyle/>
          <a:p>
            <a:pPr marL="0" indent="0">
              <a:buNone/>
            </a:pPr>
            <a:r>
              <a:rPr lang="ja-JP" altLang="en-US" b="1" dirty="0"/>
              <a:t>　　　　　</a:t>
            </a:r>
            <a:r>
              <a:rPr lang="ja-JP" altLang="en-US" sz="7200" b="1" dirty="0">
                <a:latin typeface="+mn-ea"/>
              </a:rPr>
              <a:t>企画・制作　　</a:t>
            </a:r>
            <a:r>
              <a:rPr lang="en-US" altLang="ja-JP" sz="7200" b="1" dirty="0">
                <a:latin typeface="+mn-ea"/>
              </a:rPr>
              <a:t>NHK</a:t>
            </a:r>
            <a:r>
              <a:rPr lang="ja-JP" altLang="en-US" sz="7200" b="1" dirty="0">
                <a:latin typeface="+mn-ea"/>
              </a:rPr>
              <a:t>大分放送局</a:t>
            </a:r>
          </a:p>
          <a:p>
            <a:pPr marL="0" indent="0">
              <a:buNone/>
            </a:pPr>
            <a:r>
              <a:rPr lang="ja-JP" altLang="en-US" sz="7200" b="1" dirty="0">
                <a:latin typeface="+mn-ea"/>
              </a:rPr>
              <a:t>　　　　　　　　　大分大学減災・復興デザイン教育研究センター</a:t>
            </a:r>
          </a:p>
          <a:p>
            <a:pPr marL="0" indent="0">
              <a:buNone/>
            </a:pPr>
            <a:r>
              <a:rPr lang="ja-JP" altLang="en-US" b="1" dirty="0"/>
              <a:t>　　</a:t>
            </a: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a:t>
            </a:r>
            <a:r>
              <a:rPr lang="en-US" altLang="ja-JP" sz="6400" dirty="0"/>
              <a:t>【</a:t>
            </a:r>
            <a:r>
              <a:rPr lang="ja-JP" altLang="en-US" sz="6400" dirty="0"/>
              <a:t>リンク</a:t>
            </a:r>
            <a:r>
              <a:rPr lang="en-US" altLang="ja-JP" sz="6400" dirty="0"/>
              <a:t>】</a:t>
            </a:r>
            <a:r>
              <a:rPr lang="en-US" altLang="ja-JP" sz="6400" u="sng" dirty="0">
                <a:hlinkClick r:id="rId2"/>
              </a:rPr>
              <a:t>https://www.nhk.or.jp/oita/scrum/index.html</a:t>
            </a:r>
            <a:endParaRPr lang="ja-JP" altLang="ja-JP" sz="6400" dirty="0"/>
          </a:p>
          <a:p>
            <a:pPr marL="0" indent="0">
              <a:buNone/>
            </a:pPr>
            <a:endParaRPr kumimoji="1" lang="ja-JP" altLang="en-US" sz="2400" dirty="0">
              <a:latin typeface="HG丸ｺﾞｼｯｸM-PRO" panose="020F0600000000000000" pitchFamily="50" charset="-128"/>
              <a:ea typeface="HG丸ｺﾞｼｯｸM-PRO" panose="020F0600000000000000" pitchFamily="50" charset="-128"/>
            </a:endParaRPr>
          </a:p>
          <a:p>
            <a:pPr marL="0" indent="0">
              <a:lnSpc>
                <a:spcPct val="120000"/>
              </a:lnSpc>
              <a:buNone/>
            </a:pPr>
            <a:r>
              <a:rPr lang="en-US" altLang="ja-JP" sz="6400" b="1" dirty="0">
                <a:latin typeface="+mn-ea"/>
              </a:rPr>
              <a:t>【</a:t>
            </a:r>
            <a:r>
              <a:rPr lang="ja-JP" altLang="en-US" sz="6400" b="1" dirty="0">
                <a:latin typeface="+mn-ea"/>
              </a:rPr>
              <a:t>概要</a:t>
            </a:r>
            <a:r>
              <a:rPr lang="en-US" altLang="ja-JP" sz="6400" b="1" dirty="0">
                <a:latin typeface="+mn-ea"/>
              </a:rPr>
              <a:t>】</a:t>
            </a:r>
            <a:endParaRPr lang="ja-JP" altLang="ja-JP" sz="6400" b="1" dirty="0">
              <a:latin typeface="+mn-ea"/>
            </a:endParaRPr>
          </a:p>
          <a:p>
            <a:pPr marL="0" indent="0">
              <a:lnSpc>
                <a:spcPct val="120000"/>
              </a:lnSpc>
              <a:buNone/>
            </a:pPr>
            <a:r>
              <a:rPr lang="en-US" altLang="ja-JP" sz="6400" b="1" dirty="0">
                <a:latin typeface="+mn-ea"/>
              </a:rPr>
              <a:t>NHK</a:t>
            </a:r>
            <a:r>
              <a:rPr lang="ja-JP" altLang="ja-JP" sz="6400" b="1" dirty="0">
                <a:latin typeface="+mn-ea"/>
              </a:rPr>
              <a:t>大分放送局と大分大学減災復興デザイン教育研究センターでは「おおいた減災スクラム」の番組制作を通じ</a:t>
            </a:r>
            <a:r>
              <a:rPr lang="ja-JP" altLang="en-US" sz="6400" b="1" dirty="0">
                <a:latin typeface="+mn-ea"/>
              </a:rPr>
              <a:t>、</a:t>
            </a:r>
            <a:r>
              <a:rPr lang="ja-JP" altLang="ja-JP" sz="6400" b="1" dirty="0">
                <a:latin typeface="+mn-ea"/>
              </a:rPr>
              <a:t>大分県内の防災・減災に役立つ情報を発信しています。なかでも大分県内</a:t>
            </a:r>
            <a:r>
              <a:rPr lang="en-US" altLang="ja-JP" sz="6400" b="1" dirty="0">
                <a:latin typeface="+mn-ea"/>
              </a:rPr>
              <a:t>18</a:t>
            </a:r>
            <a:r>
              <a:rPr lang="ja-JP" altLang="ja-JP" sz="6400" b="1" dirty="0">
                <a:latin typeface="+mn-ea"/>
              </a:rPr>
              <a:t>市町村の災害リスクを紹介する「ハザードマップ徹底解剖」や</a:t>
            </a:r>
            <a:r>
              <a:rPr lang="ja-JP" altLang="en-US" sz="6400" b="1" dirty="0">
                <a:latin typeface="+mn-ea"/>
              </a:rPr>
              <a:t>、</a:t>
            </a:r>
            <a:r>
              <a:rPr lang="ja-JP" altLang="ja-JP" sz="6400" b="1" dirty="0">
                <a:latin typeface="+mn-ea"/>
              </a:rPr>
              <a:t>県内で発生した過去</a:t>
            </a:r>
            <a:r>
              <a:rPr lang="en-US" altLang="ja-JP" sz="6400" b="1" dirty="0">
                <a:latin typeface="+mn-ea"/>
              </a:rPr>
              <a:t>1300</a:t>
            </a:r>
            <a:r>
              <a:rPr lang="ja-JP" altLang="ja-JP" sz="6400" b="1" dirty="0">
                <a:latin typeface="+mn-ea"/>
              </a:rPr>
              <a:t>年間にわたる災害情報をまとめた「大分県災害データアーカイブ」を公開しています。</a:t>
            </a:r>
          </a:p>
          <a:p>
            <a:pPr marL="0" indent="0">
              <a:lnSpc>
                <a:spcPct val="120000"/>
              </a:lnSpc>
              <a:buNone/>
            </a:pPr>
            <a:r>
              <a:rPr lang="en-US" altLang="ja-JP" sz="6400" b="1" dirty="0">
                <a:latin typeface="+mn-ea"/>
              </a:rPr>
              <a:t> </a:t>
            </a:r>
            <a:endParaRPr lang="ja-JP" altLang="ja-JP" sz="6400" b="1" dirty="0">
              <a:latin typeface="+mn-ea"/>
            </a:endParaRPr>
          </a:p>
          <a:p>
            <a:pPr marL="0" indent="0">
              <a:lnSpc>
                <a:spcPct val="120000"/>
              </a:lnSpc>
              <a:buNone/>
            </a:pPr>
            <a:r>
              <a:rPr lang="en-US" altLang="ja-JP" sz="6400" b="1" dirty="0">
                <a:latin typeface="+mn-ea"/>
              </a:rPr>
              <a:t>【</a:t>
            </a:r>
            <a:r>
              <a:rPr lang="ja-JP" altLang="en-US" sz="6400" b="1" dirty="0">
                <a:latin typeface="+mn-ea"/>
              </a:rPr>
              <a:t>みどころ</a:t>
            </a:r>
            <a:r>
              <a:rPr lang="en-US" altLang="ja-JP" sz="6400" b="1" dirty="0">
                <a:latin typeface="+mn-ea"/>
              </a:rPr>
              <a:t>】</a:t>
            </a:r>
            <a:endParaRPr lang="ja-JP" altLang="ja-JP" sz="6400" b="1" dirty="0">
              <a:latin typeface="+mn-ea"/>
            </a:endParaRPr>
          </a:p>
          <a:p>
            <a:pPr marL="0" indent="0">
              <a:lnSpc>
                <a:spcPct val="120000"/>
              </a:lnSpc>
              <a:buNone/>
            </a:pPr>
            <a:r>
              <a:rPr lang="ja-JP" altLang="ja-JP" sz="6400" b="1" dirty="0">
                <a:latin typeface="+mn-ea"/>
              </a:rPr>
              <a:t>「おおいた減災スクラム」で取り上げている事例は大分県内に限られますが</a:t>
            </a:r>
            <a:r>
              <a:rPr lang="ja-JP" altLang="en-US" sz="6400" b="1" dirty="0">
                <a:latin typeface="+mn-ea"/>
              </a:rPr>
              <a:t>、</a:t>
            </a:r>
            <a:r>
              <a:rPr lang="ja-JP" altLang="ja-JP" sz="6400" b="1" dirty="0">
                <a:latin typeface="+mn-ea"/>
              </a:rPr>
              <a:t>ハザードマップの活用や読み解き方</a:t>
            </a:r>
            <a:r>
              <a:rPr lang="ja-JP" altLang="en-US" sz="6400" b="1" dirty="0">
                <a:latin typeface="+mn-ea"/>
              </a:rPr>
              <a:t>、</a:t>
            </a:r>
            <a:r>
              <a:rPr lang="ja-JP" altLang="ja-JP" sz="6400" b="1" dirty="0">
                <a:latin typeface="+mn-ea"/>
              </a:rPr>
              <a:t>さらにはフィールドワークなど番組で放送した防災教育の事例が豊富に掲載されています。これらの情報を参考にして地域や学校で防災や減災を学ぶための教育事例として活用頂けると幸いです。</a:t>
            </a:r>
          </a:p>
          <a:p>
            <a:pPr marL="0" indent="0">
              <a:lnSpc>
                <a:spcPct val="120000"/>
              </a:lnSpc>
              <a:buNone/>
            </a:pPr>
            <a:r>
              <a:rPr lang="en-US" altLang="ja-JP" sz="8000" b="1" dirty="0">
                <a:latin typeface="+mn-ea"/>
              </a:rPr>
              <a:t> </a:t>
            </a:r>
            <a:endParaRPr lang="ja-JP" altLang="ja-JP" sz="8000" b="1" dirty="0">
              <a:latin typeface="+mn-ea"/>
            </a:endParaRPr>
          </a:p>
          <a:p>
            <a:pPr marL="0" indent="0">
              <a:lnSpc>
                <a:spcPct val="120000"/>
              </a:lnSpc>
              <a:buNone/>
            </a:pP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8073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628650" y="136524"/>
            <a:ext cx="8856726" cy="1636005"/>
          </a:xfrm>
        </p:spPr>
        <p:txBody>
          <a:bodyPr>
            <a:normAutofit fontScale="90000"/>
          </a:bodyPr>
          <a:lstStyle/>
          <a:p>
            <a:r>
              <a:rPr lang="ja-JP" altLang="en-US" sz="3200" b="1" dirty="0">
                <a:latin typeface="HG丸ｺﾞｼｯｸM-PRO" panose="020F0600000000000000" pitchFamily="50" charset="-128"/>
                <a:ea typeface="HG丸ｺﾞｼｯｸM-PRO" panose="020F0600000000000000" pitchFamily="50" charset="-128"/>
              </a:rPr>
              <a:t>　</a:t>
            </a:r>
            <a:br>
              <a:rPr lang="ja-JP" altLang="en-US" sz="3200" b="1" dirty="0">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a:t>
            </a:r>
            <a:r>
              <a:rPr lang="ja-JP" altLang="en-US" sz="2000" b="1" dirty="0">
                <a:solidFill>
                  <a:srgbClr val="00CCFF"/>
                </a:solidFill>
              </a:rPr>
              <a:t>②</a:t>
            </a:r>
            <a:r>
              <a:rPr lang="ja-JP" altLang="ja-JP" sz="2000" b="1" dirty="0">
                <a:solidFill>
                  <a:srgbClr val="00CCFF"/>
                </a:solidFill>
                <a:latin typeface="ＭＳ ゴシック" panose="020B0609070205080204" pitchFamily="49" charset="-128"/>
                <a:ea typeface="ＭＳ ゴシック" panose="020B0609070205080204" pitchFamily="49" charset="-128"/>
              </a:rPr>
              <a:t>「命を守る防災教育と地理空間情報」</a:t>
            </a:r>
            <a:r>
              <a:rPr lang="ja-JP" altLang="en-US" sz="2000" b="1" dirty="0">
                <a:solidFill>
                  <a:srgbClr val="00CCFF"/>
                </a:solidFill>
                <a:latin typeface="ＭＳ ゴシック" panose="020B0609070205080204" pitchFamily="49" charset="-128"/>
                <a:ea typeface="ＭＳ ゴシック" panose="020B0609070205080204" pitchFamily="49" charset="-128"/>
              </a:rPr>
              <a:t/>
            </a:r>
            <a:br>
              <a:rPr lang="ja-JP" altLang="en-US" sz="2000" b="1" dirty="0">
                <a:solidFill>
                  <a:srgbClr val="00CCFF"/>
                </a:solidFill>
                <a:latin typeface="ＭＳ ゴシック" panose="020B0609070205080204" pitchFamily="49" charset="-128"/>
                <a:ea typeface="ＭＳ ゴシック" panose="020B0609070205080204" pitchFamily="49" charset="-128"/>
              </a:rPr>
            </a:br>
            <a:r>
              <a:rPr lang="ja-JP" altLang="en-US" sz="2000" b="1" dirty="0">
                <a:solidFill>
                  <a:srgbClr val="00CCFF"/>
                </a:solidFill>
                <a:latin typeface="ＭＳ ゴシック" panose="020B0609070205080204" pitchFamily="49" charset="-128"/>
                <a:ea typeface="ＭＳ ゴシック" panose="020B0609070205080204" pitchFamily="49" charset="-128"/>
              </a:rPr>
              <a:t/>
            </a:r>
            <a:br>
              <a:rPr lang="ja-JP" altLang="en-US" sz="2000" b="1" dirty="0">
                <a:solidFill>
                  <a:srgbClr val="00CCFF"/>
                </a:solidFill>
                <a:latin typeface="ＭＳ ゴシック" panose="020B0609070205080204" pitchFamily="49" charset="-128"/>
                <a:ea typeface="ＭＳ ゴシック" panose="020B0609070205080204" pitchFamily="49" charset="-128"/>
              </a:rPr>
            </a:br>
            <a:r>
              <a:rPr lang="ja-JP" altLang="en-US" sz="2800" b="1" dirty="0">
                <a:solidFill>
                  <a:srgbClr val="FF0000"/>
                </a:solidFill>
                <a:latin typeface="+mn-ea"/>
                <a:ea typeface="+mn-ea"/>
              </a:rPr>
              <a:t>２</a:t>
            </a:r>
            <a:r>
              <a:rPr lang="ja-JP" altLang="ja-JP" sz="2800" b="1" dirty="0">
                <a:solidFill>
                  <a:srgbClr val="FF0000"/>
                </a:solidFill>
                <a:latin typeface="+mn-ea"/>
                <a:ea typeface="+mn-ea"/>
              </a:rPr>
              <a:t>－</a:t>
            </a:r>
            <a:r>
              <a:rPr lang="ja-JP" altLang="en-US" sz="2800" b="1" dirty="0">
                <a:solidFill>
                  <a:srgbClr val="FF0000"/>
                </a:solidFill>
                <a:latin typeface="+mn-ea"/>
                <a:ea typeface="+mn-ea"/>
              </a:rPr>
              <a:t>３　位置情報</a:t>
            </a:r>
            <a:r>
              <a:rPr lang="en-US" altLang="ja-JP" sz="2800" b="1" dirty="0">
                <a:solidFill>
                  <a:srgbClr val="FF0000"/>
                </a:solidFill>
                <a:latin typeface="+mn-ea"/>
                <a:ea typeface="+mn-ea"/>
              </a:rPr>
              <a:t>×</a:t>
            </a:r>
            <a:r>
              <a:rPr lang="ja-JP" altLang="en-US" sz="2800" b="1" dirty="0">
                <a:solidFill>
                  <a:srgbClr val="FF0000"/>
                </a:solidFill>
                <a:latin typeface="+mn-ea"/>
                <a:ea typeface="+mn-ea"/>
              </a:rPr>
              <a:t>防災　位置情報データは</a:t>
            </a:r>
            <a:br>
              <a:rPr lang="ja-JP" altLang="en-US" sz="2800" b="1" dirty="0">
                <a:solidFill>
                  <a:srgbClr val="FF0000"/>
                </a:solidFill>
                <a:latin typeface="+mn-ea"/>
                <a:ea typeface="+mn-ea"/>
              </a:rPr>
            </a:br>
            <a:r>
              <a:rPr lang="ja-JP" altLang="en-US" sz="2800" b="1" dirty="0">
                <a:solidFill>
                  <a:srgbClr val="FF0000"/>
                </a:solidFill>
                <a:latin typeface="+mn-ea"/>
                <a:ea typeface="+mn-ea"/>
              </a:rPr>
              <a:t>　　　　防災を変えることができるか</a:t>
            </a:r>
            <a:r>
              <a:rPr lang="ja-JP" altLang="ja-JP" sz="2800" dirty="0"/>
              <a:t/>
            </a:r>
            <a:br>
              <a:rPr lang="ja-JP" altLang="ja-JP" sz="2800" dirty="0"/>
            </a:br>
            <a:r>
              <a:rPr lang="ja-JP" altLang="ja-JP" sz="2700" b="1" dirty="0"/>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886700" cy="5251316"/>
          </a:xfrm>
        </p:spPr>
        <p:txBody>
          <a:bodyPr>
            <a:normAutofit fontScale="92500" lnSpcReduction="10000"/>
          </a:bodyPr>
          <a:lstStyle/>
          <a:p>
            <a:pPr marL="0" indent="0">
              <a:buNone/>
            </a:pPr>
            <a:r>
              <a:rPr lang="ja-JP" altLang="en-US" sz="2000" b="1" dirty="0"/>
              <a:t>企画・制作　　（株）ブログウォッチャー　</a:t>
            </a:r>
          </a:p>
          <a:p>
            <a:pPr marL="0" indent="0">
              <a:buNone/>
            </a:pPr>
            <a:r>
              <a:rPr lang="ja-JP" altLang="en-US" sz="2000" b="1" dirty="0"/>
              <a:t>　　</a:t>
            </a:r>
            <a:r>
              <a:rPr lang="en-US" altLang="ja-JP" sz="2000" b="1" dirty="0"/>
              <a:t>(</a:t>
            </a:r>
            <a:r>
              <a:rPr lang="ja-JP" altLang="en-US" sz="2000" b="1" dirty="0"/>
              <a:t>日本地理学会地理学のアウトリーチ研究グループ・企画協力</a:t>
            </a:r>
            <a:r>
              <a:rPr lang="en-US" altLang="ja-JP" sz="2000" b="1" dirty="0"/>
              <a:t>)</a:t>
            </a:r>
            <a:endParaRPr lang="ja-JP" altLang="en-US" sz="2000" b="1" dirty="0"/>
          </a:p>
          <a:p>
            <a:pPr marL="0" indent="0">
              <a:buNone/>
            </a:pPr>
            <a:endParaRPr lang="ja-JP" altLang="en-US" b="1" dirty="0"/>
          </a:p>
          <a:p>
            <a:pPr marL="0" indent="0">
              <a:buNone/>
            </a:pPr>
            <a:r>
              <a:rPr lang="ja-JP" altLang="ja-JP" sz="2100" b="1" dirty="0"/>
              <a:t>【</a:t>
            </a:r>
            <a:r>
              <a:rPr lang="en-US" altLang="ja-JP" sz="2100" b="1" dirty="0" err="1"/>
              <a:t>Youtube</a:t>
            </a:r>
            <a:r>
              <a:rPr lang="ja-JP" altLang="ja-JP" sz="2100" b="1" dirty="0"/>
              <a:t>動画リンク】</a:t>
            </a:r>
            <a:r>
              <a:rPr lang="en-US" altLang="ja-JP" sz="2100" b="1" u="sng" dirty="0">
                <a:hlinkClick r:id="rId2"/>
              </a:rPr>
              <a:t>https://youtu.be/aXNB6Gxv8mQ</a:t>
            </a:r>
            <a:endParaRPr lang="ja-JP" altLang="ja-JP" sz="2100" b="1" dirty="0"/>
          </a:p>
          <a:p>
            <a:pPr marL="0" indent="0">
              <a:lnSpc>
                <a:spcPct val="100000"/>
              </a:lnSpc>
              <a:buNone/>
            </a:pPr>
            <a:endParaRPr lang="ja-JP" altLang="en-US" sz="2000" b="1" dirty="0">
              <a:latin typeface="+mn-ea"/>
            </a:endParaRPr>
          </a:p>
          <a:p>
            <a:pPr marL="0" indent="0">
              <a:lnSpc>
                <a:spcPct val="100000"/>
              </a:lnSpc>
              <a:buNone/>
            </a:pPr>
            <a:r>
              <a:rPr lang="en-US" altLang="ja-JP" sz="1700" b="1" dirty="0">
                <a:latin typeface="+mn-ea"/>
              </a:rPr>
              <a:t>【</a:t>
            </a:r>
            <a:r>
              <a:rPr lang="ja-JP" altLang="en-US" sz="1700" b="1" dirty="0">
                <a:latin typeface="+mn-ea"/>
              </a:rPr>
              <a:t>概要・みどころ</a:t>
            </a:r>
            <a:r>
              <a:rPr lang="en-US" altLang="ja-JP" sz="1700" b="1" dirty="0">
                <a:latin typeface="+mn-ea"/>
              </a:rPr>
              <a:t>】</a:t>
            </a:r>
            <a:r>
              <a:rPr lang="ja-JP" altLang="ja-JP" sz="1700" b="1" dirty="0">
                <a:latin typeface="+mn-ea"/>
              </a:rPr>
              <a:t>災害の被害を最小限に抑えるキーワードに「自助」「共助」「公助」があります。大規模災害においては想定外の事態が発生し、公の災害対策だけではカバーしきれない事態も多く発生しております。このような状況において求められる対策、自分たちで考え行動する「自助」の大切さが改めて注目されています。</a:t>
            </a:r>
            <a:r>
              <a:rPr lang="ja-JP" altLang="en-US" sz="1700" b="1" dirty="0">
                <a:latin typeface="+mn-ea"/>
              </a:rPr>
              <a:t>　</a:t>
            </a:r>
          </a:p>
          <a:p>
            <a:pPr marL="0" indent="0">
              <a:lnSpc>
                <a:spcPct val="100000"/>
              </a:lnSpc>
              <a:buNone/>
            </a:pPr>
            <a:r>
              <a:rPr lang="ja-JP" altLang="en-US" sz="1700" b="1" dirty="0">
                <a:latin typeface="+mn-ea"/>
              </a:rPr>
              <a:t>　</a:t>
            </a:r>
            <a:r>
              <a:rPr lang="ja-JP" altLang="ja-JP" sz="1700" b="1" dirty="0">
                <a:latin typeface="+mn-ea"/>
              </a:rPr>
              <a:t>土地の成り立ちから、今の地形があることを読み解くことができる</a:t>
            </a:r>
            <a:r>
              <a:rPr lang="en-US" altLang="ja-JP" sz="1700" b="1" dirty="0">
                <a:latin typeface="+mn-ea"/>
              </a:rPr>
              <a:t>“</a:t>
            </a:r>
            <a:r>
              <a:rPr lang="ja-JP" altLang="ja-JP" sz="1700" b="1" dirty="0">
                <a:latin typeface="+mn-ea"/>
              </a:rPr>
              <a:t>地理学</a:t>
            </a:r>
            <a:r>
              <a:rPr lang="en-US" altLang="ja-JP" sz="1700" b="1" dirty="0">
                <a:latin typeface="+mn-ea"/>
              </a:rPr>
              <a:t>”</a:t>
            </a:r>
            <a:r>
              <a:rPr lang="ja-JP" altLang="ja-JP" sz="1700" b="1" dirty="0">
                <a:latin typeface="+mn-ea"/>
              </a:rPr>
              <a:t>と、位置情報・ビッグデータの組み合わせることにより「避難行動」の可視化など防災への取り組みができ始めております。 </a:t>
            </a:r>
            <a:endParaRPr lang="ja-JP" altLang="en-US" sz="1700" b="1" dirty="0">
              <a:latin typeface="+mn-ea"/>
            </a:endParaRPr>
          </a:p>
          <a:p>
            <a:pPr marL="0" indent="0">
              <a:lnSpc>
                <a:spcPct val="100000"/>
              </a:lnSpc>
              <a:buNone/>
            </a:pPr>
            <a:r>
              <a:rPr lang="ja-JP" altLang="en-US" sz="1700" b="1" dirty="0">
                <a:latin typeface="+mn-ea"/>
              </a:rPr>
              <a:t>　</a:t>
            </a:r>
            <a:r>
              <a:rPr lang="ja-JP" altLang="ja-JP" sz="1700" b="1" dirty="0">
                <a:latin typeface="+mn-ea"/>
              </a:rPr>
              <a:t>本</a:t>
            </a:r>
            <a:r>
              <a:rPr lang="ja-JP" altLang="en-US" sz="1700" b="1" dirty="0">
                <a:latin typeface="+mn-ea"/>
              </a:rPr>
              <a:t>講演</a:t>
            </a:r>
            <a:r>
              <a:rPr lang="ja-JP" altLang="ja-JP" sz="1700" b="1" dirty="0">
                <a:latin typeface="+mn-ea"/>
              </a:rPr>
              <a:t>では事例や最新のデータをもとにしたお話を地理学、防災など各分野のプロがそれぞれの視点からセッションをいたします。</a:t>
            </a:r>
            <a:r>
              <a:rPr lang="ja-JP" altLang="en-US" sz="1700" b="1" dirty="0">
                <a:latin typeface="+mn-ea"/>
              </a:rPr>
              <a:t>　</a:t>
            </a:r>
          </a:p>
          <a:p>
            <a:pPr marL="0" indent="0">
              <a:lnSpc>
                <a:spcPct val="100000"/>
              </a:lnSpc>
              <a:buNone/>
            </a:pPr>
            <a:r>
              <a:rPr lang="ja-JP" altLang="en-US" sz="1700" b="1" dirty="0">
                <a:latin typeface="+mn-ea"/>
              </a:rPr>
              <a:t>　</a:t>
            </a:r>
            <a:r>
              <a:rPr lang="ja-JP" altLang="ja-JP" sz="1700" b="1" dirty="0">
                <a:latin typeface="+mn-ea"/>
              </a:rPr>
              <a:t>研究者・自治体の皆さんはもちろん、身近に起こり得る災害への意識・知見を深めることができる機会として、様々な方にお聞きいただきたいプログラムです。</a:t>
            </a:r>
          </a:p>
          <a:p>
            <a:pPr marL="0" indent="0">
              <a:buNone/>
            </a:pP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30175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628650" y="0"/>
            <a:ext cx="8856726" cy="1772529"/>
          </a:xfrm>
        </p:spPr>
        <p:txBody>
          <a:bodyPr>
            <a:normAutofit fontScale="90000"/>
          </a:bodyPr>
          <a:lstStyle/>
          <a:p>
            <a:r>
              <a:rPr lang="ja-JP" altLang="en-US" sz="2000" b="1" dirty="0">
                <a:solidFill>
                  <a:srgbClr val="00CCFF"/>
                </a:solidFill>
                <a:latin typeface="HG丸ｺﾞｼｯｸM-PRO" panose="020F0600000000000000" pitchFamily="50" charset="-128"/>
                <a:ea typeface="HG丸ｺﾞｼｯｸM-PRO" panose="020F0600000000000000" pitchFamily="50" charset="-128"/>
              </a:rPr>
              <a:t>Ｇ空間</a:t>
            </a:r>
            <a:r>
              <a:rPr lang="ja-JP" altLang="en-US" sz="2000" b="1" dirty="0" smtClean="0">
                <a:solidFill>
                  <a:srgbClr val="00CCFF"/>
                </a:solidFill>
                <a:latin typeface="HG丸ｺﾞｼｯｸM-PRO" panose="020F0600000000000000" pitchFamily="50" charset="-128"/>
                <a:ea typeface="HG丸ｺﾞｼｯｸM-PRO" panose="020F0600000000000000" pitchFamily="50" charset="-128"/>
              </a:rPr>
              <a:t>ＥＸＰＯ２０２３</a:t>
            </a:r>
            <a:r>
              <a:rPr lang="ja-JP" altLang="en-US" sz="2000" b="1" dirty="0">
                <a:solidFill>
                  <a:srgbClr val="00CCFF"/>
                </a:solidFill>
                <a:latin typeface="HG丸ｺﾞｼｯｸM-PRO" panose="020F0600000000000000" pitchFamily="50" charset="-128"/>
                <a:ea typeface="HG丸ｺﾞｼｯｸM-PRO" panose="020F0600000000000000" pitchFamily="50" charset="-128"/>
              </a:rPr>
              <a:t>　地理教育コーナー</a:t>
            </a:r>
            <a:br>
              <a:rPr lang="ja-JP" altLang="en-US" sz="2000" b="1" dirty="0">
                <a:solidFill>
                  <a:srgbClr val="00CCFF"/>
                </a:solidFill>
                <a:latin typeface="HG丸ｺﾞｼｯｸM-PRO" panose="020F0600000000000000" pitchFamily="50" charset="-128"/>
                <a:ea typeface="HG丸ｺﾞｼｯｸM-PRO" panose="020F0600000000000000" pitchFamily="50" charset="-128"/>
              </a:rPr>
            </a:br>
            <a:r>
              <a:rPr lang="ja-JP" altLang="en-US" sz="20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br>
              <a:rPr lang="ja-JP" altLang="en-US" sz="3200" b="1" dirty="0">
                <a:latin typeface="HG丸ｺﾞｼｯｸM-PRO" panose="020F0600000000000000" pitchFamily="50" charset="-128"/>
                <a:ea typeface="HG丸ｺﾞｼｯｸM-PRO" panose="020F0600000000000000" pitchFamily="50" charset="-128"/>
              </a:rPr>
            </a:br>
            <a:r>
              <a:rPr lang="ja-JP" altLang="ja-JP" sz="2400" b="1" dirty="0">
                <a:solidFill>
                  <a:srgbClr val="FF0000"/>
                </a:solidFill>
                <a:latin typeface="+mn-ea"/>
                <a:ea typeface="+mn-ea"/>
              </a:rPr>
              <a:t>■テーマ③</a:t>
            </a:r>
            <a:r>
              <a:rPr lang="ja-JP" altLang="en-US" sz="2400" b="1" dirty="0">
                <a:solidFill>
                  <a:srgbClr val="FF0000"/>
                </a:solidFill>
                <a:latin typeface="+mn-ea"/>
                <a:ea typeface="+mn-ea"/>
              </a:rPr>
              <a:t>　</a:t>
            </a:r>
            <a:r>
              <a:rPr lang="ja-JP" altLang="ja-JP" sz="2400" b="1" dirty="0">
                <a:solidFill>
                  <a:srgbClr val="FF0000"/>
                </a:solidFill>
                <a:latin typeface="+mn-ea"/>
                <a:ea typeface="+mn-ea"/>
              </a:rPr>
              <a:t>「白熱地歴探究！地形で読み解く関東地方、</a:t>
            </a:r>
            <a:r>
              <a:rPr lang="en-US" altLang="ja-JP" sz="2400" b="1" dirty="0">
                <a:solidFill>
                  <a:srgbClr val="FF0000"/>
                </a:solidFill>
                <a:latin typeface="+mn-ea"/>
                <a:ea typeface="+mn-ea"/>
              </a:rPr>
              <a:t/>
            </a:r>
            <a:br>
              <a:rPr lang="en-US" altLang="ja-JP" sz="2400" b="1" dirty="0">
                <a:solidFill>
                  <a:srgbClr val="FF0000"/>
                </a:solidFill>
                <a:latin typeface="+mn-ea"/>
                <a:ea typeface="+mn-ea"/>
              </a:rPr>
            </a:br>
            <a:r>
              <a:rPr lang="ja-JP" altLang="ja-JP" sz="2400" b="1" dirty="0">
                <a:solidFill>
                  <a:srgbClr val="FF0000"/>
                </a:solidFill>
                <a:latin typeface="+mn-ea"/>
                <a:ea typeface="+mn-ea"/>
              </a:rPr>
              <a:t>首都圏の発展」　　</a:t>
            </a:r>
            <a:r>
              <a:rPr kumimoji="1" lang="ja-JP" altLang="en-US" sz="2400" b="1" dirty="0">
                <a:solidFill>
                  <a:srgbClr val="FF0000"/>
                </a:solidFill>
                <a:latin typeface="+mn-ea"/>
                <a:ea typeface="+mn-ea"/>
              </a:rPr>
              <a:t/>
            </a:r>
            <a:br>
              <a:rPr kumimoji="1" lang="ja-JP" altLang="en-US" sz="2400" b="1" dirty="0">
                <a:solidFill>
                  <a:srgbClr val="FF0000"/>
                </a:solidFill>
                <a:latin typeface="+mn-ea"/>
                <a:ea typeface="+mn-ea"/>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10188" y="1606684"/>
            <a:ext cx="8736037" cy="5251316"/>
          </a:xfrm>
        </p:spPr>
        <p:txBody>
          <a:bodyPr>
            <a:normAutofit fontScale="92500" lnSpcReduction="20000"/>
          </a:bodyPr>
          <a:lstStyle/>
          <a:p>
            <a:pPr marL="0" indent="0">
              <a:buNone/>
            </a:pPr>
            <a:r>
              <a:rPr lang="ja-JP" altLang="ja-JP" sz="1900" b="1" dirty="0" smtClean="0"/>
              <a:t>３－１</a:t>
            </a:r>
            <a:r>
              <a:rPr lang="ja-JP" altLang="ja-JP" sz="1900" b="1" dirty="0"/>
              <a:t>　関東の地形形成ヒストリー</a:t>
            </a:r>
            <a:endParaRPr lang="ja-JP" altLang="ja-JP" sz="1900" dirty="0"/>
          </a:p>
          <a:p>
            <a:pPr marL="0" indent="0">
              <a:buNone/>
            </a:pPr>
            <a:r>
              <a:rPr lang="ja-JP" altLang="ja-JP" sz="1900" b="1" dirty="0"/>
              <a:t>　</a:t>
            </a:r>
            <a:r>
              <a:rPr lang="ja-JP" altLang="en-US" sz="1900" b="1" dirty="0"/>
              <a:t>　　　</a:t>
            </a:r>
            <a:r>
              <a:rPr lang="ja-JP" altLang="ja-JP" sz="1900" b="1" dirty="0"/>
              <a:t>・</a:t>
            </a:r>
            <a:r>
              <a:rPr lang="ja-JP" altLang="ja-JP" sz="1900" b="1" dirty="0" smtClean="0"/>
              <a:t>関東</a:t>
            </a:r>
            <a:r>
              <a:rPr lang="ja-JP" altLang="en-US" sz="1900" b="1" dirty="0" smtClean="0"/>
              <a:t>山地</a:t>
            </a:r>
            <a:r>
              <a:rPr lang="ja-JP" altLang="ja-JP" sz="1900" b="1" dirty="0" smtClean="0"/>
              <a:t>、</a:t>
            </a:r>
            <a:r>
              <a:rPr lang="ja-JP" altLang="en-US" sz="1900" b="1" dirty="0" smtClean="0"/>
              <a:t>第四紀、</a:t>
            </a:r>
            <a:r>
              <a:rPr lang="ja-JP" altLang="ja-JP" sz="1900" b="1" dirty="0" smtClean="0"/>
              <a:t>武蔵野</a:t>
            </a:r>
            <a:r>
              <a:rPr lang="ja-JP" altLang="ja-JP" sz="1900" b="1" dirty="0"/>
              <a:t>台地の地形　</a:t>
            </a:r>
            <a:r>
              <a:rPr lang="en-US" altLang="ja-JP" sz="1900" b="1" dirty="0"/>
              <a:t>(</a:t>
            </a:r>
            <a:r>
              <a:rPr lang="ja-JP" altLang="ja-JP" sz="1900" b="1" dirty="0"/>
              <a:t>縄文海進など</a:t>
            </a:r>
            <a:r>
              <a:rPr lang="en-US" altLang="ja-JP" sz="1900" b="1" dirty="0"/>
              <a:t>)</a:t>
            </a:r>
            <a:r>
              <a:rPr lang="ja-JP" altLang="ja-JP" sz="1900" b="1" dirty="0"/>
              <a:t>　 　　</a:t>
            </a:r>
            <a:endParaRPr lang="ja-JP" altLang="ja-JP" sz="1900" dirty="0"/>
          </a:p>
          <a:p>
            <a:pPr marL="0" indent="0">
              <a:buNone/>
            </a:pPr>
            <a:endParaRPr lang="en-US" altLang="ja-JP" sz="1900" b="1" dirty="0"/>
          </a:p>
          <a:p>
            <a:pPr marL="0" indent="0">
              <a:buNone/>
            </a:pPr>
            <a:r>
              <a:rPr lang="ja-JP" altLang="ja-JP" sz="1900" b="1" dirty="0"/>
              <a:t>３－２　</a:t>
            </a:r>
            <a:r>
              <a:rPr lang="ja-JP" altLang="en-US" sz="1900" b="1" dirty="0" smtClean="0"/>
              <a:t>古代史から中世へ　流域・道でとらえる関東の地誌　</a:t>
            </a:r>
            <a:r>
              <a:rPr lang="en-US" altLang="ja-JP" sz="1900" b="1" dirty="0" smtClean="0"/>
              <a:t> </a:t>
            </a:r>
            <a:r>
              <a:rPr lang="ja-JP" altLang="ja-JP" sz="1900" b="1" dirty="0"/>
              <a:t>　</a:t>
            </a:r>
            <a:endParaRPr lang="ja-JP" altLang="ja-JP" sz="1900" dirty="0"/>
          </a:p>
          <a:p>
            <a:pPr marL="0" indent="0">
              <a:buNone/>
            </a:pPr>
            <a:r>
              <a:rPr lang="ja-JP" altLang="en-US" sz="1900" b="1" dirty="0"/>
              <a:t>　　　　</a:t>
            </a:r>
            <a:r>
              <a:rPr lang="ja-JP" altLang="ja-JP" sz="1900" b="1" dirty="0" smtClean="0"/>
              <a:t>・</a:t>
            </a:r>
            <a:r>
              <a:rPr lang="ja-JP" altLang="en-US" sz="1900" b="1" dirty="0" smtClean="0"/>
              <a:t>古代律令制と「東国」風土記</a:t>
            </a:r>
            <a:r>
              <a:rPr lang="ja-JP" altLang="en-US" sz="1900" b="1" dirty="0"/>
              <a:t>　</a:t>
            </a:r>
            <a:r>
              <a:rPr lang="ja-JP" altLang="ja-JP" sz="1900" b="1" dirty="0" smtClean="0"/>
              <a:t>・</a:t>
            </a:r>
            <a:r>
              <a:rPr lang="ja-JP" altLang="en-US" sz="1900" b="1" dirty="0"/>
              <a:t>板東</a:t>
            </a:r>
            <a:r>
              <a:rPr lang="ja-JP" altLang="en-US" sz="1900" b="1" dirty="0" smtClean="0"/>
              <a:t>武士の登場と</a:t>
            </a:r>
            <a:r>
              <a:rPr lang="ja-JP" altLang="en-US" sz="1900" b="1" dirty="0"/>
              <a:t>「鎌倉殿</a:t>
            </a:r>
            <a:r>
              <a:rPr lang="ja-JP" altLang="en-US" sz="1900" b="1" dirty="0" smtClean="0"/>
              <a:t>」</a:t>
            </a:r>
            <a:endParaRPr lang="ja-JP" altLang="en-US" sz="1900" b="1" dirty="0"/>
          </a:p>
          <a:p>
            <a:pPr marL="0" indent="0">
              <a:buNone/>
            </a:pPr>
            <a:endParaRPr lang="en-US" altLang="ja-JP" sz="1900" b="1" dirty="0"/>
          </a:p>
          <a:p>
            <a:pPr marL="0" indent="0">
              <a:buNone/>
            </a:pPr>
            <a:r>
              <a:rPr lang="ja-JP" altLang="ja-JP" sz="1900" b="1" dirty="0"/>
              <a:t>３－３　</a:t>
            </a:r>
            <a:r>
              <a:rPr lang="ja-JP" altLang="en-US" sz="1900" b="1" dirty="0" smtClean="0"/>
              <a:t>戦国関東の「三国志」！　　</a:t>
            </a:r>
            <a:r>
              <a:rPr lang="ja-JP" altLang="ja-JP" sz="1900" b="1" dirty="0" smtClean="0"/>
              <a:t>信</a:t>
            </a:r>
            <a:r>
              <a:rPr lang="ja-JP" altLang="ja-JP" sz="1900" b="1" dirty="0"/>
              <a:t>玄</a:t>
            </a:r>
            <a:r>
              <a:rPr lang="en-US" altLang="ja-JP" sz="1900" b="1" dirty="0" smtClean="0"/>
              <a:t>VS</a:t>
            </a:r>
            <a:r>
              <a:rPr lang="ja-JP" altLang="ja-JP" sz="1900" b="1" dirty="0" smtClean="0"/>
              <a:t>北条氏</a:t>
            </a:r>
            <a:r>
              <a:rPr lang="en-US" altLang="ja-JP" sz="1900" b="1" dirty="0" smtClean="0"/>
              <a:t>VS</a:t>
            </a:r>
            <a:r>
              <a:rPr lang="ja-JP" altLang="en-US" sz="1900" b="1" dirty="0" smtClean="0"/>
              <a:t>謙信</a:t>
            </a:r>
            <a:endParaRPr lang="ja-JP" altLang="ja-JP" sz="1900" dirty="0"/>
          </a:p>
          <a:p>
            <a:pPr marL="0" indent="0">
              <a:buNone/>
            </a:pPr>
            <a:r>
              <a:rPr lang="ja-JP" altLang="en-US" sz="1900" b="1" dirty="0"/>
              <a:t>　　　　・甲府盆地の形成　・日本を代表する「扇状地」</a:t>
            </a:r>
          </a:p>
          <a:p>
            <a:pPr marL="0" indent="0">
              <a:buNone/>
            </a:pPr>
            <a:r>
              <a:rPr lang="ja-JP" altLang="en-US" sz="1900" b="1" dirty="0"/>
              <a:t>　　　　・甲府盆地を流れる河川と水害　・武田</a:t>
            </a:r>
            <a:r>
              <a:rPr lang="ja-JP" altLang="ja-JP" sz="1900" b="1" dirty="0"/>
              <a:t>信玄</a:t>
            </a:r>
            <a:r>
              <a:rPr lang="ja-JP" altLang="en-US" sz="1900" b="1" dirty="0"/>
              <a:t>の治水事業「信玄堤」</a:t>
            </a:r>
            <a:r>
              <a:rPr lang="ja-JP" altLang="ja-JP" sz="1900" b="1" dirty="0"/>
              <a:t>　　</a:t>
            </a:r>
            <a:endParaRPr lang="ja-JP" altLang="ja-JP" sz="1900" dirty="0"/>
          </a:p>
          <a:p>
            <a:pPr marL="0" indent="0">
              <a:buNone/>
            </a:pPr>
            <a:endParaRPr lang="en-US" altLang="ja-JP" sz="1900" b="1" dirty="0"/>
          </a:p>
          <a:p>
            <a:pPr marL="0" indent="0">
              <a:buNone/>
            </a:pPr>
            <a:r>
              <a:rPr lang="ja-JP" altLang="ja-JP" sz="1900" b="1" dirty="0"/>
              <a:t>３－４　近世以降の都市発展</a:t>
            </a:r>
            <a:r>
              <a:rPr lang="ja-JP" altLang="ja-JP" sz="1900" b="1" dirty="0" smtClean="0"/>
              <a:t>ストーリー</a:t>
            </a:r>
            <a:endParaRPr lang="ja-JP" altLang="en-US" sz="1900" b="1" dirty="0" smtClean="0"/>
          </a:p>
          <a:p>
            <a:pPr marL="0" indent="0">
              <a:buNone/>
            </a:pPr>
            <a:r>
              <a:rPr lang="ja-JP" altLang="en-US" sz="1900" b="1" dirty="0"/>
              <a:t>　</a:t>
            </a:r>
            <a:r>
              <a:rPr lang="ja-JP" altLang="ja-JP" sz="1900" b="1" dirty="0"/>
              <a:t>　</a:t>
            </a:r>
            <a:r>
              <a:rPr lang="ja-JP" altLang="en-US" sz="1900" b="1" dirty="0"/>
              <a:t>　　</a:t>
            </a:r>
            <a:r>
              <a:rPr lang="ja-JP" altLang="en-US" sz="1900" b="1" dirty="0" smtClean="0"/>
              <a:t>・城下町　・宿場町　・</a:t>
            </a:r>
            <a:r>
              <a:rPr lang="ja-JP" altLang="ja-JP" sz="1900" b="1" dirty="0" smtClean="0"/>
              <a:t>八王子</a:t>
            </a:r>
            <a:r>
              <a:rPr lang="ja-JP" altLang="ja-JP" sz="1900" b="1" dirty="0"/>
              <a:t>「桑都（そうと）物語</a:t>
            </a:r>
            <a:r>
              <a:rPr lang="ja-JP" altLang="ja-JP" sz="1900" b="1" dirty="0" smtClean="0"/>
              <a:t>」</a:t>
            </a:r>
            <a:r>
              <a:rPr lang="ja-JP" altLang="en-US" sz="1900" b="1" dirty="0" smtClean="0"/>
              <a:t>・文明開化</a:t>
            </a:r>
          </a:p>
          <a:p>
            <a:pPr marL="0" indent="0">
              <a:buNone/>
            </a:pPr>
            <a:endParaRPr lang="ja-JP" altLang="en-US" sz="1900" b="1" dirty="0"/>
          </a:p>
          <a:p>
            <a:pPr marL="0" indent="0">
              <a:buNone/>
            </a:pPr>
            <a:r>
              <a:rPr lang="ja-JP" altLang="ja-JP" sz="1900" b="1" dirty="0" smtClean="0"/>
              <a:t>３－</a:t>
            </a:r>
            <a:r>
              <a:rPr lang="ja-JP" altLang="en-US" sz="1900" b="1" dirty="0" smtClean="0"/>
              <a:t>５</a:t>
            </a:r>
            <a:r>
              <a:rPr lang="ja-JP" altLang="ja-JP" sz="1900" b="1" dirty="0"/>
              <a:t>　</a:t>
            </a:r>
            <a:r>
              <a:rPr lang="ja-JP" altLang="ja-JP" sz="1900" b="1" dirty="0" smtClean="0"/>
              <a:t>首都圏</a:t>
            </a:r>
            <a:r>
              <a:rPr lang="ja-JP" altLang="en-US" sz="1900" b="1" dirty="0" smtClean="0"/>
              <a:t>としての発展</a:t>
            </a:r>
            <a:endParaRPr lang="ja-JP" altLang="ja-JP" sz="1900" dirty="0"/>
          </a:p>
          <a:p>
            <a:pPr marL="0" indent="0">
              <a:buNone/>
            </a:pPr>
            <a:r>
              <a:rPr lang="ja-JP" altLang="en-US" sz="1900" b="1" dirty="0"/>
              <a:t>　　　　</a:t>
            </a:r>
            <a:r>
              <a:rPr lang="ja-JP" altLang="en-US" sz="1900" b="1" dirty="0" smtClean="0"/>
              <a:t>・鉄道等と沿線都市　・戦後の首都圏整備</a:t>
            </a:r>
          </a:p>
          <a:p>
            <a:pPr marL="0" indent="0">
              <a:buNone/>
            </a:pPr>
            <a:r>
              <a:rPr lang="ja-JP" altLang="en-US" sz="1900" b="1" dirty="0" smtClean="0"/>
              <a:t>　　　　・現代の首都圏のすがた（首都圏白書）</a:t>
            </a:r>
            <a:r>
              <a:rPr lang="en-US" altLang="ja-JP" dirty="0" smtClean="0"/>
              <a:t>             </a:t>
            </a:r>
            <a:endParaRPr lang="ja-JP" altLang="ja-JP" dirty="0"/>
          </a:p>
          <a:p>
            <a:pPr marL="0" indent="0">
              <a:buNone/>
            </a:pPr>
            <a:endParaRPr lang="ja-JP" altLang="ja-JP" dirty="0"/>
          </a:p>
          <a:p>
            <a:pPr marL="0" indent="0">
              <a:buNone/>
            </a:pPr>
            <a:endParaRPr lang="ja-JP" altLang="en-US" b="1" dirty="0"/>
          </a:p>
        </p:txBody>
      </p:sp>
    </p:spTree>
    <p:extLst>
      <p:ext uri="{BB962C8B-B14F-4D97-AF65-F5344CB8AC3E}">
        <p14:creationId xmlns:p14="http://schemas.microsoft.com/office/powerpoint/2010/main" val="108459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463911" y="206862"/>
            <a:ext cx="8856726" cy="1636005"/>
          </a:xfrm>
        </p:spPr>
        <p:txBody>
          <a:bodyPr>
            <a:normAutofit fontScale="90000"/>
          </a:body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400" b="1" dirty="0"/>
              <a:t> </a:t>
            </a:r>
            <a:r>
              <a:rPr lang="ja-JP" altLang="ja-JP" sz="2400" b="1" dirty="0">
                <a:solidFill>
                  <a:srgbClr val="FF0000"/>
                </a:solidFill>
                <a:latin typeface="+mn-ea"/>
                <a:ea typeface="+mn-ea"/>
              </a:rPr>
              <a:t>３－１　関東の地形形成ヒストリー</a:t>
            </a:r>
            <a:br>
              <a:rPr lang="ja-JP" altLang="ja-JP" sz="2400" b="1" dirty="0">
                <a:solidFill>
                  <a:srgbClr val="FF0000"/>
                </a:solidFill>
                <a:latin typeface="+mn-ea"/>
                <a:ea typeface="+mn-ea"/>
              </a:rPr>
            </a:br>
            <a:r>
              <a:rPr lang="ja-JP" altLang="ja-JP" sz="2400" b="1" dirty="0">
                <a:solidFill>
                  <a:srgbClr val="FF0000"/>
                </a:solidFill>
                <a:latin typeface="+mn-ea"/>
                <a:ea typeface="+mn-ea"/>
              </a:rPr>
              <a:t>　</a:t>
            </a:r>
            <a:r>
              <a:rPr lang="ja-JP" altLang="en-US" sz="2400" b="1" dirty="0">
                <a:solidFill>
                  <a:srgbClr val="FF0000"/>
                </a:solidFill>
                <a:latin typeface="+mn-ea"/>
                <a:ea typeface="+mn-ea"/>
              </a:rPr>
              <a:t>　　　</a:t>
            </a:r>
            <a:r>
              <a:rPr lang="ja-JP" altLang="en-US" sz="2400" b="1" dirty="0" smtClean="0">
                <a:solidFill>
                  <a:srgbClr val="FF0000"/>
                </a:solidFill>
                <a:latin typeface="+mn-ea"/>
                <a:ea typeface="+mn-ea"/>
              </a:rPr>
              <a:t>①古生代～中生代　日本列島誕生以前</a:t>
            </a:r>
            <a:r>
              <a:rPr lang="ja-JP" altLang="ja-JP" sz="2400" b="1" dirty="0">
                <a:solidFill>
                  <a:srgbClr val="FF0000"/>
                </a:solidFill>
                <a:latin typeface="+mn-ea"/>
                <a:ea typeface="+mn-ea"/>
              </a:rPr>
              <a:t>　</a:t>
            </a:r>
            <a:r>
              <a:rPr lang="en-US" altLang="ja-JP" sz="2400" b="1" dirty="0" smtClean="0">
                <a:solidFill>
                  <a:srgbClr val="FF0000"/>
                </a:solidFill>
                <a:latin typeface="+mn-ea"/>
                <a:ea typeface="+mn-ea"/>
              </a:rPr>
              <a:t>(</a:t>
            </a:r>
            <a:r>
              <a:rPr lang="ja-JP" altLang="en-US" sz="2400" b="1" dirty="0" smtClean="0">
                <a:solidFill>
                  <a:srgbClr val="FF0000"/>
                </a:solidFill>
                <a:latin typeface="+mn-ea"/>
                <a:ea typeface="+mn-ea"/>
              </a:rPr>
              <a:t>付加体</a:t>
            </a:r>
            <a:r>
              <a:rPr lang="ja-JP" altLang="ja-JP" sz="2400" b="1" dirty="0" smtClean="0">
                <a:solidFill>
                  <a:srgbClr val="FF0000"/>
                </a:solidFill>
                <a:latin typeface="+mn-ea"/>
                <a:ea typeface="+mn-ea"/>
              </a:rPr>
              <a:t>など</a:t>
            </a:r>
            <a:r>
              <a:rPr lang="en-US" altLang="ja-JP" sz="2400" b="1" dirty="0">
                <a:solidFill>
                  <a:srgbClr val="FF0000"/>
                </a:solidFill>
                <a:latin typeface="+mn-ea"/>
                <a:ea typeface="+mn-ea"/>
              </a:rPr>
              <a:t>) </a:t>
            </a:r>
            <a:r>
              <a:rPr lang="ja-JP" altLang="en-US" sz="2400" b="1" dirty="0">
                <a:solidFill>
                  <a:srgbClr val="FF0000"/>
                </a:solidFill>
                <a:latin typeface="+mn-ea"/>
                <a:ea typeface="+mn-ea"/>
              </a:rPr>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63911" y="1842867"/>
            <a:ext cx="8518724" cy="5015133"/>
          </a:xfrm>
        </p:spPr>
        <p:txBody>
          <a:bodyPr>
            <a:normAutofit fontScale="92500" lnSpcReduction="10000"/>
          </a:bodyPr>
          <a:lstStyle/>
          <a:p>
            <a:pPr marL="0" indent="0">
              <a:buNone/>
            </a:pPr>
            <a:r>
              <a:rPr lang="ja-JP" altLang="en-US" sz="1800" b="1" dirty="0" smtClean="0"/>
              <a:t>■古生代の地層　カンブリア紀　日立変成岩「赤沢層」</a:t>
            </a:r>
          </a:p>
          <a:p>
            <a:pPr marL="0" indent="0">
              <a:buNone/>
            </a:pPr>
            <a:r>
              <a:rPr lang="ja-JP" altLang="en-US" sz="1800" b="1" dirty="0" smtClean="0"/>
              <a:t>　　　　　　　　石炭紀、ペルム紀　「三波川変成帯」</a:t>
            </a:r>
          </a:p>
          <a:p>
            <a:pPr marL="0" indent="0">
              <a:buNone/>
            </a:pPr>
            <a:endParaRPr lang="ja-JP" altLang="en-US" sz="1800" b="1" dirty="0" smtClean="0"/>
          </a:p>
          <a:p>
            <a:pPr marL="0" indent="0">
              <a:buNone/>
            </a:pPr>
            <a:r>
              <a:rPr lang="ja-JP" altLang="en-US" sz="1800" b="1" dirty="0" smtClean="0"/>
              <a:t>■中生代</a:t>
            </a:r>
            <a:r>
              <a:rPr lang="ja-JP" altLang="en-US" sz="1800" b="1" dirty="0"/>
              <a:t>の地層　</a:t>
            </a:r>
            <a:r>
              <a:rPr lang="ja-JP" altLang="en-US" sz="1800" b="1" dirty="0" smtClean="0"/>
              <a:t>三畳紀「秩父帯」</a:t>
            </a:r>
            <a:endParaRPr lang="ja-JP" altLang="en-US" sz="1800" b="1" dirty="0"/>
          </a:p>
          <a:p>
            <a:pPr marL="0" indent="0">
              <a:buNone/>
            </a:pPr>
            <a:r>
              <a:rPr lang="ja-JP" altLang="en-US" sz="1800" b="1" dirty="0"/>
              <a:t>　　</a:t>
            </a:r>
            <a:r>
              <a:rPr lang="ja-JP" altLang="en-US" sz="1800" b="1" dirty="0" smtClean="0"/>
              <a:t>　　　　　</a:t>
            </a:r>
            <a:r>
              <a:rPr lang="ja-JP" altLang="en-US" sz="1800" b="1" dirty="0"/>
              <a:t>　</a:t>
            </a:r>
            <a:r>
              <a:rPr lang="ja-JP" altLang="en-US" sz="1800" b="1" dirty="0" smtClean="0"/>
              <a:t>ジュラ紀</a:t>
            </a:r>
            <a:r>
              <a:rPr lang="ja-JP" altLang="en-US" sz="1800" b="1" dirty="0"/>
              <a:t>　</a:t>
            </a:r>
            <a:r>
              <a:rPr lang="ja-JP" altLang="en-US" sz="1800" b="1" dirty="0" smtClean="0"/>
              <a:t>「丹波</a:t>
            </a:r>
            <a:r>
              <a:rPr lang="en-US" altLang="ja-JP" sz="1800" b="1" dirty="0" smtClean="0"/>
              <a:t>―</a:t>
            </a:r>
            <a:r>
              <a:rPr lang="ja-JP" altLang="en-US" sz="1800" b="1" dirty="0" smtClean="0"/>
              <a:t>美濃</a:t>
            </a:r>
            <a:r>
              <a:rPr lang="en-US" altLang="ja-JP" sz="1800" b="1" dirty="0" smtClean="0"/>
              <a:t>―</a:t>
            </a:r>
            <a:r>
              <a:rPr lang="ja-JP" altLang="en-US" sz="1800" b="1" dirty="0" smtClean="0"/>
              <a:t>足尾帯」</a:t>
            </a:r>
          </a:p>
          <a:p>
            <a:pPr marL="0" indent="0">
              <a:buNone/>
            </a:pPr>
            <a:r>
              <a:rPr lang="ja-JP" altLang="en-US" sz="1800" b="1" dirty="0" smtClean="0"/>
              <a:t>　　　　　　　　　　　　　「秩父</a:t>
            </a:r>
            <a:r>
              <a:rPr lang="en-US" altLang="ja-JP" sz="1800" b="1" dirty="0" smtClean="0"/>
              <a:t>(</a:t>
            </a:r>
            <a:r>
              <a:rPr lang="ja-JP" altLang="en-US" sz="1800" b="1" dirty="0" smtClean="0"/>
              <a:t>外帯</a:t>
            </a:r>
            <a:r>
              <a:rPr lang="en-US" altLang="ja-JP" sz="1800" b="1" dirty="0" smtClean="0"/>
              <a:t>)―</a:t>
            </a:r>
            <a:r>
              <a:rPr lang="ja-JP" altLang="en-US" sz="1800" b="1" dirty="0" smtClean="0"/>
              <a:t>北部北上帯」</a:t>
            </a:r>
            <a:endParaRPr lang="ja-JP" altLang="en-US" sz="1800" b="1" dirty="0"/>
          </a:p>
          <a:p>
            <a:pPr marL="0" indent="0">
              <a:buNone/>
            </a:pPr>
            <a:r>
              <a:rPr lang="ja-JP" altLang="en-US" sz="1800" b="1" dirty="0" smtClean="0"/>
              <a:t>　　　　　　　　白亜紀</a:t>
            </a:r>
            <a:r>
              <a:rPr lang="ja-JP" altLang="en-US" sz="1800" b="1" dirty="0"/>
              <a:t>　</a:t>
            </a:r>
            <a:r>
              <a:rPr lang="ja-JP" altLang="en-US" sz="1800" b="1" dirty="0" smtClean="0"/>
              <a:t>　「山中地溝帯」</a:t>
            </a:r>
          </a:p>
          <a:p>
            <a:pPr marL="0" indent="0">
              <a:buNone/>
            </a:pPr>
            <a:endParaRPr lang="ja-JP" altLang="en-US" sz="1800" b="1" dirty="0"/>
          </a:p>
          <a:p>
            <a:pPr marL="0" indent="0">
              <a:buNone/>
            </a:pPr>
            <a:r>
              <a:rPr lang="ja-JP" altLang="ja-JP" sz="1800" b="1" dirty="0" smtClean="0"/>
              <a:t>関東</a:t>
            </a:r>
            <a:r>
              <a:rPr lang="ja-JP" altLang="en-US" sz="1800" b="1" dirty="0" smtClean="0"/>
              <a:t>の地形形成過程に</a:t>
            </a:r>
            <a:r>
              <a:rPr lang="ja-JP" altLang="en-US" sz="1800" b="1" dirty="0"/>
              <a:t>ついてわかりやすく</a:t>
            </a:r>
            <a:r>
              <a:rPr lang="ja-JP" altLang="en-US" sz="1800" b="1" dirty="0" smtClean="0"/>
              <a:t>解説したサイト</a:t>
            </a:r>
          </a:p>
          <a:p>
            <a:pPr marL="0" indent="0">
              <a:buNone/>
            </a:pPr>
            <a:r>
              <a:rPr lang="en-US" altLang="ja-JP" sz="1800" b="1" dirty="0" smtClean="0"/>
              <a:t>【</a:t>
            </a:r>
            <a:r>
              <a:rPr lang="ja-JP" altLang="en-US" sz="1800" b="1" dirty="0" smtClean="0"/>
              <a:t>長野県大鹿村中央構造線博物館</a:t>
            </a:r>
            <a:r>
              <a:rPr lang="en-US" altLang="ja-JP" sz="1800" b="1" dirty="0" smtClean="0"/>
              <a:t>】</a:t>
            </a:r>
            <a:r>
              <a:rPr lang="ja-JP" altLang="en-US" sz="1800" b="1" dirty="0" smtClean="0"/>
              <a:t>日本列島の土台は「付加体」の岩石</a:t>
            </a:r>
            <a:endParaRPr lang="ja-JP" altLang="en-US" sz="1800" b="1" dirty="0"/>
          </a:p>
          <a:p>
            <a:pPr marL="0" indent="0">
              <a:buNone/>
            </a:pPr>
            <a:r>
              <a:rPr lang="en-US" altLang="ja-JP" sz="1800" b="1" dirty="0" smtClean="0">
                <a:hlinkClick r:id="rId2"/>
              </a:rPr>
              <a:t>https</a:t>
            </a:r>
            <a:r>
              <a:rPr lang="en-US" altLang="ja-JP" sz="1800" b="1" dirty="0">
                <a:hlinkClick r:id="rId2"/>
              </a:rPr>
              <a:t>://mtl-muse.com/mtl/aboutmtl/accre-prism</a:t>
            </a:r>
            <a:r>
              <a:rPr lang="en-US" altLang="ja-JP" sz="1800" b="1" dirty="0" smtClean="0">
                <a:hlinkClick r:id="rId2"/>
              </a:rPr>
              <a:t>/</a:t>
            </a:r>
            <a:endParaRPr lang="ja-JP" altLang="en-US" sz="1800" b="1" dirty="0" smtClean="0"/>
          </a:p>
          <a:p>
            <a:pPr marL="0" indent="0">
              <a:buNone/>
            </a:pPr>
            <a:r>
              <a:rPr lang="en-US" altLang="ja-JP" sz="1800" b="1" dirty="0" smtClean="0"/>
              <a:t>【</a:t>
            </a:r>
            <a:r>
              <a:rPr lang="ja-JP" altLang="en-US" sz="1800" b="1" dirty="0" smtClean="0"/>
              <a:t>ジオパーク秩父</a:t>
            </a:r>
            <a:r>
              <a:rPr lang="en-US" altLang="ja-JP" sz="1800" b="1" dirty="0" smtClean="0"/>
              <a:t>】</a:t>
            </a:r>
            <a:r>
              <a:rPr lang="ja-JP" altLang="en-US" sz="1800" b="1" dirty="0" smtClean="0"/>
              <a:t>秩父の大地ができるまで</a:t>
            </a:r>
          </a:p>
          <a:p>
            <a:pPr marL="0" indent="0">
              <a:buNone/>
            </a:pPr>
            <a:r>
              <a:rPr lang="en-US" altLang="ja-JP" sz="1800" b="1" dirty="0" smtClean="0">
                <a:hlinkClick r:id="rId3"/>
              </a:rPr>
              <a:t>https</a:t>
            </a:r>
            <a:r>
              <a:rPr lang="en-US" altLang="ja-JP" sz="1800" b="1" dirty="0">
                <a:hlinkClick r:id="rId3"/>
              </a:rPr>
              <a:t>://www.chichibu-geo.com/story/birthplace</a:t>
            </a:r>
            <a:r>
              <a:rPr lang="en-US" altLang="ja-JP" sz="1800" b="1" dirty="0" smtClean="0">
                <a:hlinkClick r:id="rId3"/>
              </a:rPr>
              <a:t>/</a:t>
            </a:r>
            <a:endParaRPr lang="ja-JP" altLang="en-US" sz="1800" b="1" dirty="0" smtClean="0"/>
          </a:p>
          <a:p>
            <a:pPr marL="0" indent="0">
              <a:buNone/>
            </a:pPr>
            <a:endParaRPr lang="ja-JP" altLang="en-US" sz="1800" b="1" dirty="0" smtClean="0"/>
          </a:p>
          <a:p>
            <a:pPr marL="0" indent="0">
              <a:buNone/>
            </a:pPr>
            <a:r>
              <a:rPr lang="ja-JP" altLang="ja-JP" sz="1800" b="1" dirty="0"/>
              <a:t>　　</a:t>
            </a:r>
            <a:endParaRPr lang="ja-JP" altLang="ja-JP" sz="1800" dirty="0"/>
          </a:p>
          <a:p>
            <a:pPr marL="0" indent="0">
              <a:buNone/>
            </a:pPr>
            <a:endParaRPr lang="ja-JP" altLang="ja-JP" sz="1800" dirty="0"/>
          </a:p>
          <a:p>
            <a:pPr marL="0" indent="0">
              <a:buNone/>
            </a:pPr>
            <a:endParaRPr lang="ja-JP" altLang="en-US" sz="1800" b="1" dirty="0"/>
          </a:p>
        </p:txBody>
      </p:sp>
    </p:spTree>
    <p:extLst>
      <p:ext uri="{BB962C8B-B14F-4D97-AF65-F5344CB8AC3E}">
        <p14:creationId xmlns:p14="http://schemas.microsoft.com/office/powerpoint/2010/main" val="1437345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463911" y="206862"/>
            <a:ext cx="8856726" cy="1636005"/>
          </a:xfrm>
        </p:spPr>
        <p:txBody>
          <a:bodyPr>
            <a:normAutofit fontScale="90000"/>
          </a:body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400" b="1" dirty="0"/>
              <a:t> </a:t>
            </a:r>
            <a:r>
              <a:rPr lang="ja-JP" altLang="ja-JP" sz="2400" b="1" dirty="0">
                <a:solidFill>
                  <a:srgbClr val="FF0000"/>
                </a:solidFill>
                <a:latin typeface="+mn-ea"/>
                <a:ea typeface="+mn-ea"/>
              </a:rPr>
              <a:t>３－１　関東の地形形成ヒストリー</a:t>
            </a:r>
            <a:br>
              <a:rPr lang="ja-JP" altLang="ja-JP" sz="2400" b="1" dirty="0">
                <a:solidFill>
                  <a:srgbClr val="FF0000"/>
                </a:solidFill>
                <a:latin typeface="+mn-ea"/>
                <a:ea typeface="+mn-ea"/>
              </a:rPr>
            </a:br>
            <a:r>
              <a:rPr lang="ja-JP" altLang="ja-JP" sz="2400" b="1" dirty="0">
                <a:solidFill>
                  <a:srgbClr val="FF0000"/>
                </a:solidFill>
                <a:latin typeface="+mn-ea"/>
                <a:ea typeface="+mn-ea"/>
              </a:rPr>
              <a:t>　</a:t>
            </a:r>
            <a:r>
              <a:rPr lang="ja-JP" altLang="en-US" sz="2400" b="1" dirty="0">
                <a:solidFill>
                  <a:srgbClr val="FF0000"/>
                </a:solidFill>
                <a:latin typeface="+mn-ea"/>
                <a:ea typeface="+mn-ea"/>
              </a:rPr>
              <a:t>　　　</a:t>
            </a:r>
            <a:r>
              <a:rPr lang="ja-JP" altLang="en-US" sz="2400" b="1" dirty="0" smtClean="0">
                <a:solidFill>
                  <a:srgbClr val="FF0000"/>
                </a:solidFill>
                <a:latin typeface="+mn-ea"/>
                <a:ea typeface="+mn-ea"/>
              </a:rPr>
              <a:t>②新生代　日本列島誕生</a:t>
            </a:r>
            <a:r>
              <a:rPr lang="ja-JP" altLang="ja-JP" sz="2400" b="1" dirty="0">
                <a:solidFill>
                  <a:srgbClr val="FF0000"/>
                </a:solidFill>
                <a:latin typeface="+mn-ea"/>
                <a:ea typeface="+mn-ea"/>
              </a:rPr>
              <a:t>　</a:t>
            </a:r>
            <a:r>
              <a:rPr lang="en-US" altLang="ja-JP" sz="2400" b="1" dirty="0" smtClean="0">
                <a:solidFill>
                  <a:srgbClr val="FF0000"/>
                </a:solidFill>
                <a:latin typeface="+mn-ea"/>
                <a:ea typeface="+mn-ea"/>
              </a:rPr>
              <a:t>(</a:t>
            </a:r>
            <a:r>
              <a:rPr lang="ja-JP" altLang="en-US" sz="2400" b="1" dirty="0" smtClean="0">
                <a:solidFill>
                  <a:srgbClr val="FF0000"/>
                </a:solidFill>
                <a:latin typeface="+mn-ea"/>
                <a:ea typeface="+mn-ea"/>
              </a:rPr>
              <a:t>伊豆バー衝突</a:t>
            </a:r>
            <a:r>
              <a:rPr lang="ja-JP" altLang="ja-JP" sz="2400" b="1" dirty="0" smtClean="0">
                <a:solidFill>
                  <a:srgbClr val="FF0000"/>
                </a:solidFill>
                <a:latin typeface="+mn-ea"/>
                <a:ea typeface="+mn-ea"/>
              </a:rPr>
              <a:t>など</a:t>
            </a:r>
            <a:r>
              <a:rPr lang="en-US" altLang="ja-JP" sz="2400" b="1" dirty="0">
                <a:solidFill>
                  <a:srgbClr val="FF0000"/>
                </a:solidFill>
                <a:latin typeface="+mn-ea"/>
                <a:ea typeface="+mn-ea"/>
              </a:rPr>
              <a:t>) </a:t>
            </a:r>
            <a:r>
              <a:rPr lang="ja-JP" altLang="en-US" sz="2400" b="1" dirty="0">
                <a:solidFill>
                  <a:srgbClr val="FF0000"/>
                </a:solidFill>
                <a:latin typeface="+mn-ea"/>
                <a:ea typeface="+mn-ea"/>
              </a:rPr>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63911" y="1842867"/>
            <a:ext cx="8518724" cy="5015133"/>
          </a:xfrm>
        </p:spPr>
        <p:txBody>
          <a:bodyPr>
            <a:normAutofit fontScale="85000" lnSpcReduction="20000"/>
          </a:bodyPr>
          <a:lstStyle/>
          <a:p>
            <a:pPr marL="0" indent="0">
              <a:buNone/>
            </a:pPr>
            <a:r>
              <a:rPr lang="ja-JP" altLang="en-US" sz="1800" b="1" dirty="0" smtClean="0"/>
              <a:t>■古第三紀の地層　カンブリア紀　日立変成岩「赤沢層」</a:t>
            </a:r>
          </a:p>
          <a:p>
            <a:pPr marL="0" indent="0">
              <a:buNone/>
            </a:pPr>
            <a:r>
              <a:rPr lang="ja-JP" altLang="en-US" sz="1800" b="1" dirty="0" smtClean="0"/>
              <a:t>　　　　　　　　　石炭紀、ペルム紀　「三波川変成帯」</a:t>
            </a:r>
          </a:p>
          <a:p>
            <a:pPr marL="0" indent="0">
              <a:buNone/>
            </a:pPr>
            <a:endParaRPr lang="ja-JP" altLang="en-US" sz="1800" b="1" dirty="0" smtClean="0"/>
          </a:p>
          <a:p>
            <a:pPr marL="0" indent="0">
              <a:buNone/>
            </a:pPr>
            <a:r>
              <a:rPr lang="ja-JP" altLang="en-US" sz="1800" b="1" dirty="0" smtClean="0"/>
              <a:t>■新第三紀の</a:t>
            </a:r>
            <a:r>
              <a:rPr lang="ja-JP" altLang="en-US" sz="1800" b="1" dirty="0"/>
              <a:t>地層　</a:t>
            </a:r>
            <a:r>
              <a:rPr lang="ja-JP" altLang="en-US" sz="1800" b="1" dirty="0" smtClean="0"/>
              <a:t>三畳紀「秩父帯」</a:t>
            </a:r>
            <a:endParaRPr lang="ja-JP" altLang="en-US" sz="1800" b="1" dirty="0"/>
          </a:p>
          <a:p>
            <a:pPr marL="0" indent="0">
              <a:buNone/>
            </a:pPr>
            <a:r>
              <a:rPr lang="ja-JP" altLang="en-US" sz="1800" b="1" dirty="0"/>
              <a:t>　　　</a:t>
            </a:r>
            <a:r>
              <a:rPr lang="ja-JP" altLang="en-US" sz="1800" b="1" dirty="0" smtClean="0"/>
              <a:t>　　　　　　ジュラ紀</a:t>
            </a:r>
            <a:r>
              <a:rPr lang="ja-JP" altLang="en-US" sz="1800" b="1" dirty="0"/>
              <a:t>　</a:t>
            </a:r>
            <a:r>
              <a:rPr lang="ja-JP" altLang="en-US" sz="1800" b="1" dirty="0" smtClean="0"/>
              <a:t>「丹波</a:t>
            </a:r>
            <a:r>
              <a:rPr lang="en-US" altLang="ja-JP" sz="1800" b="1" dirty="0" smtClean="0"/>
              <a:t>―</a:t>
            </a:r>
            <a:r>
              <a:rPr lang="ja-JP" altLang="en-US" sz="1800" b="1" dirty="0" smtClean="0"/>
              <a:t>美濃</a:t>
            </a:r>
            <a:r>
              <a:rPr lang="en-US" altLang="ja-JP" sz="1800" b="1" dirty="0" smtClean="0"/>
              <a:t>―</a:t>
            </a:r>
            <a:r>
              <a:rPr lang="ja-JP" altLang="en-US" sz="1800" b="1" dirty="0" smtClean="0"/>
              <a:t>足尾帯」</a:t>
            </a:r>
          </a:p>
          <a:p>
            <a:pPr marL="0" indent="0">
              <a:buNone/>
            </a:pPr>
            <a:r>
              <a:rPr lang="ja-JP" altLang="en-US" sz="1800" b="1" dirty="0" smtClean="0"/>
              <a:t>　　　　　　　　　　　　　「秩父</a:t>
            </a:r>
            <a:r>
              <a:rPr lang="en-US" altLang="ja-JP" sz="1800" b="1" dirty="0" smtClean="0"/>
              <a:t>(</a:t>
            </a:r>
            <a:r>
              <a:rPr lang="ja-JP" altLang="en-US" sz="1800" b="1" dirty="0" smtClean="0"/>
              <a:t>外帯</a:t>
            </a:r>
            <a:r>
              <a:rPr lang="en-US" altLang="ja-JP" sz="1800" b="1" dirty="0" smtClean="0"/>
              <a:t>)―</a:t>
            </a:r>
            <a:r>
              <a:rPr lang="ja-JP" altLang="en-US" sz="1800" b="1" dirty="0" smtClean="0"/>
              <a:t>北部北上帯」</a:t>
            </a:r>
            <a:endParaRPr lang="ja-JP" altLang="en-US" sz="1800" b="1" dirty="0"/>
          </a:p>
          <a:p>
            <a:pPr marL="0" indent="0">
              <a:buNone/>
            </a:pPr>
            <a:r>
              <a:rPr lang="ja-JP" altLang="en-US" sz="1800" b="1" dirty="0" smtClean="0"/>
              <a:t>　　　　　　　　　白亜紀</a:t>
            </a:r>
            <a:r>
              <a:rPr lang="ja-JP" altLang="en-US" sz="1800" b="1" dirty="0"/>
              <a:t>　</a:t>
            </a:r>
            <a:r>
              <a:rPr lang="ja-JP" altLang="en-US" sz="1800" b="1" dirty="0" smtClean="0"/>
              <a:t>　「山中地溝帯」</a:t>
            </a:r>
          </a:p>
          <a:p>
            <a:pPr marL="0" indent="0">
              <a:buNone/>
            </a:pPr>
            <a:endParaRPr lang="ja-JP" altLang="en-US" sz="1800" b="1" dirty="0"/>
          </a:p>
          <a:p>
            <a:pPr marL="0" indent="0">
              <a:buNone/>
            </a:pPr>
            <a:r>
              <a:rPr lang="ja-JP" altLang="ja-JP" sz="1800" b="1" dirty="0" smtClean="0"/>
              <a:t>関東</a:t>
            </a:r>
            <a:r>
              <a:rPr lang="ja-JP" altLang="en-US" sz="1800" b="1" dirty="0" smtClean="0"/>
              <a:t>の地形形成過程に</a:t>
            </a:r>
            <a:r>
              <a:rPr lang="ja-JP" altLang="en-US" sz="1800" b="1" dirty="0"/>
              <a:t>ついてわかりやすく</a:t>
            </a:r>
            <a:r>
              <a:rPr lang="ja-JP" altLang="en-US" sz="1800" b="1" dirty="0" smtClean="0"/>
              <a:t>解説したサイト</a:t>
            </a:r>
          </a:p>
          <a:p>
            <a:pPr marL="0" indent="0">
              <a:buNone/>
            </a:pPr>
            <a:r>
              <a:rPr lang="en-US" altLang="ja-JP" sz="1800" b="1" dirty="0" smtClean="0"/>
              <a:t>【</a:t>
            </a:r>
            <a:r>
              <a:rPr lang="ja-JP" altLang="en-US" sz="1800" b="1" dirty="0" smtClean="0"/>
              <a:t>長野県大鹿村中央構造線博物館</a:t>
            </a:r>
            <a:r>
              <a:rPr lang="en-US" altLang="ja-JP" sz="1800" b="1" dirty="0" smtClean="0"/>
              <a:t>】</a:t>
            </a:r>
            <a:r>
              <a:rPr lang="ja-JP" altLang="en-US" sz="1800" b="1" dirty="0" smtClean="0"/>
              <a:t>日本列島の土台は「付加体」の岩石</a:t>
            </a:r>
            <a:endParaRPr lang="ja-JP" altLang="en-US" sz="1800" b="1" dirty="0"/>
          </a:p>
          <a:p>
            <a:pPr marL="0" indent="0">
              <a:buNone/>
            </a:pPr>
            <a:r>
              <a:rPr lang="en-US" altLang="ja-JP" sz="1800" b="1" dirty="0" smtClean="0">
                <a:hlinkClick r:id="rId2"/>
              </a:rPr>
              <a:t>https</a:t>
            </a:r>
            <a:r>
              <a:rPr lang="en-US" altLang="ja-JP" sz="1800" b="1" dirty="0">
                <a:hlinkClick r:id="rId2"/>
              </a:rPr>
              <a:t>://mtl-muse.com/mtl/aboutmtl/accre-prism</a:t>
            </a:r>
            <a:r>
              <a:rPr lang="en-US" altLang="ja-JP" sz="1800" b="1" dirty="0" smtClean="0">
                <a:hlinkClick r:id="rId2"/>
              </a:rPr>
              <a:t>/</a:t>
            </a:r>
            <a:endParaRPr lang="ja-JP" altLang="en-US" sz="1800" b="1" dirty="0" smtClean="0"/>
          </a:p>
          <a:p>
            <a:pPr marL="0" indent="0">
              <a:buNone/>
            </a:pPr>
            <a:r>
              <a:rPr lang="en-US" altLang="ja-JP" sz="1800" b="1" dirty="0" smtClean="0"/>
              <a:t>【</a:t>
            </a:r>
            <a:r>
              <a:rPr lang="ja-JP" altLang="en-US" sz="1800" b="1" dirty="0" smtClean="0"/>
              <a:t>ジオパーク秩父</a:t>
            </a:r>
            <a:r>
              <a:rPr lang="en-US" altLang="ja-JP" sz="1800" b="1" dirty="0" smtClean="0"/>
              <a:t>】</a:t>
            </a:r>
            <a:endParaRPr lang="ja-JP" altLang="en-US" sz="1800" b="1" dirty="0"/>
          </a:p>
          <a:p>
            <a:pPr marL="0" indent="0">
              <a:buNone/>
            </a:pPr>
            <a:r>
              <a:rPr lang="ja-JP" altLang="en-US" sz="1800" dirty="0" smtClean="0">
                <a:hlinkClick r:id="rId3"/>
              </a:rPr>
              <a:t>日本地質学発祥の地 </a:t>
            </a:r>
            <a:r>
              <a:rPr lang="en-US" altLang="ja-JP" sz="1800" dirty="0" smtClean="0">
                <a:hlinkClick r:id="rId3"/>
              </a:rPr>
              <a:t>| </a:t>
            </a:r>
            <a:r>
              <a:rPr lang="ja-JP" altLang="en-US" sz="1800" dirty="0" smtClean="0">
                <a:hlinkClick r:id="rId3"/>
              </a:rPr>
              <a:t>ジオパーク秩父 </a:t>
            </a:r>
            <a:r>
              <a:rPr lang="en-US" altLang="ja-JP" sz="1800" dirty="0" smtClean="0">
                <a:hlinkClick r:id="rId3"/>
              </a:rPr>
              <a:t>(chichibu-geo.com)</a:t>
            </a:r>
            <a:endParaRPr lang="ja-JP" altLang="en-US" sz="1800" dirty="0" smtClean="0"/>
          </a:p>
          <a:p>
            <a:pPr marL="0" indent="0">
              <a:buNone/>
            </a:pPr>
            <a:r>
              <a:rPr lang="ja-JP" altLang="en-US" sz="1800" b="1" dirty="0" smtClean="0"/>
              <a:t>　</a:t>
            </a:r>
          </a:p>
          <a:p>
            <a:pPr marL="0" indent="0">
              <a:buNone/>
            </a:pPr>
            <a:r>
              <a:rPr lang="en-US" altLang="ja-JP" sz="1800" b="1" dirty="0" smtClean="0"/>
              <a:t>【</a:t>
            </a:r>
            <a:r>
              <a:rPr lang="ja-JP" altLang="en-US" sz="1800" b="1" dirty="0" smtClean="0"/>
              <a:t>埼玉県幸手市</a:t>
            </a:r>
            <a:r>
              <a:rPr lang="en-US" altLang="ja-JP" sz="1800" b="1" dirty="0" smtClean="0"/>
              <a:t>】</a:t>
            </a:r>
            <a:endParaRPr lang="ja-JP" altLang="en-US" sz="1800" b="1" dirty="0"/>
          </a:p>
          <a:p>
            <a:pPr marL="0" indent="0">
              <a:buNone/>
            </a:pPr>
            <a:r>
              <a:rPr lang="ja-JP" altLang="en-US" sz="1800" dirty="0" smtClean="0">
                <a:hlinkClick r:id="rId4"/>
              </a:rPr>
              <a:t>関東</a:t>
            </a:r>
            <a:r>
              <a:rPr lang="ja-JP" altLang="en-US" sz="1800" dirty="0">
                <a:hlinkClick r:id="rId4"/>
              </a:rPr>
              <a:t>平野について／幸手市 </a:t>
            </a:r>
            <a:r>
              <a:rPr lang="en-US" altLang="ja-JP" sz="1800" dirty="0">
                <a:hlinkClick r:id="rId4"/>
              </a:rPr>
              <a:t>(satte.lg.jp)</a:t>
            </a:r>
            <a:endParaRPr lang="ja-JP" altLang="en-US" sz="1800" b="1" dirty="0"/>
          </a:p>
          <a:p>
            <a:pPr marL="0" indent="0">
              <a:buNone/>
            </a:pPr>
            <a:r>
              <a:rPr lang="ja-JP" altLang="ja-JP" sz="1800" b="1" dirty="0"/>
              <a:t>　　</a:t>
            </a:r>
            <a:endParaRPr lang="ja-JP" altLang="ja-JP" sz="1800" dirty="0"/>
          </a:p>
          <a:p>
            <a:pPr marL="0" indent="0">
              <a:buNone/>
            </a:pPr>
            <a:endParaRPr lang="ja-JP" altLang="ja-JP" sz="1800" dirty="0"/>
          </a:p>
          <a:p>
            <a:pPr marL="0" indent="0">
              <a:buNone/>
            </a:pPr>
            <a:endParaRPr lang="ja-JP" altLang="en-US" sz="1800" b="1" dirty="0"/>
          </a:p>
        </p:txBody>
      </p:sp>
    </p:spTree>
    <p:extLst>
      <p:ext uri="{BB962C8B-B14F-4D97-AF65-F5344CB8AC3E}">
        <p14:creationId xmlns:p14="http://schemas.microsoft.com/office/powerpoint/2010/main" val="345559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628650" y="136524"/>
            <a:ext cx="8856726" cy="1636005"/>
          </a:xfrm>
        </p:spPr>
        <p:txBody>
          <a:bodyPr>
            <a:normAutofit/>
          </a:bodyPr>
          <a:lstStyle/>
          <a:p>
            <a:r>
              <a:rPr lang="ja-JP" altLang="en-US" sz="1400" b="1" dirty="0">
                <a:solidFill>
                  <a:srgbClr val="00FF99"/>
                </a:solidFill>
                <a:latin typeface="HG丸ｺﾞｼｯｸM-PRO" panose="020F0600000000000000" pitchFamily="50" charset="-128"/>
                <a:ea typeface="HG丸ｺﾞｼｯｸM-PRO" panose="020F0600000000000000" pitchFamily="50" charset="-128"/>
              </a:rPr>
              <a:t>Ｇ空間</a:t>
            </a:r>
            <a:r>
              <a:rPr lang="ja-JP" altLang="en-US" sz="1400" b="1" dirty="0" smtClean="0">
                <a:solidFill>
                  <a:srgbClr val="00FF99"/>
                </a:solidFill>
                <a:latin typeface="HG丸ｺﾞｼｯｸM-PRO" panose="020F0600000000000000" pitchFamily="50" charset="-128"/>
                <a:ea typeface="HG丸ｺﾞｼｯｸM-PRO" panose="020F0600000000000000" pitchFamily="50" charset="-128"/>
              </a:rPr>
              <a:t>ＥＸＰＯ２０２３</a:t>
            </a:r>
            <a:r>
              <a:rPr lang="ja-JP" altLang="en-US" sz="20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2000" b="1" dirty="0">
                <a:solidFill>
                  <a:srgbClr val="00B0F0"/>
                </a:solidFill>
                <a:latin typeface="HG丸ｺﾞｼｯｸM-PRO" panose="020F0600000000000000" pitchFamily="50" charset="-128"/>
                <a:ea typeface="HG丸ｺﾞｼｯｸM-PRO" panose="020F0600000000000000" pitchFamily="50" charset="-128"/>
              </a:rPr>
              <a:t>地理教育コーナー　公開プログラム</a:t>
            </a:r>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r>
              <a:rPr lang="ja-JP" altLang="ja-JP" sz="2400" b="1" dirty="0">
                <a:solidFill>
                  <a:srgbClr val="FF0000"/>
                </a:solidFill>
                <a:latin typeface="+mn-ea"/>
                <a:ea typeface="+mn-ea"/>
              </a:rPr>
              <a:t>テーマ①</a:t>
            </a:r>
            <a:r>
              <a:rPr lang="ja-JP" altLang="en-US" sz="2400" b="1" dirty="0">
                <a:solidFill>
                  <a:srgbClr val="FF0000"/>
                </a:solidFill>
                <a:latin typeface="+mn-ea"/>
                <a:ea typeface="+mn-ea"/>
              </a:rPr>
              <a:t>　</a:t>
            </a:r>
            <a:r>
              <a:rPr lang="ja-JP" altLang="ja-JP" sz="2400" b="1" dirty="0" smtClean="0">
                <a:solidFill>
                  <a:srgbClr val="FF0000"/>
                </a:solidFill>
                <a:latin typeface="+mn-ea"/>
                <a:ea typeface="+mn-ea"/>
              </a:rPr>
              <a:t>「</a:t>
            </a:r>
            <a:r>
              <a:rPr lang="ja-JP" altLang="en-US" sz="2400" b="1" dirty="0" smtClean="0">
                <a:solidFill>
                  <a:srgbClr val="FF0000"/>
                </a:solidFill>
                <a:latin typeface="+mn-ea"/>
                <a:ea typeface="+mn-ea"/>
              </a:rPr>
              <a:t>地図</a:t>
            </a:r>
            <a:r>
              <a:rPr lang="ja-JP" altLang="en-US" sz="2400" b="1" dirty="0">
                <a:solidFill>
                  <a:srgbClr val="FF0000"/>
                </a:solidFill>
                <a:latin typeface="+mn-ea"/>
                <a:ea typeface="+mn-ea"/>
              </a:rPr>
              <a:t>や地理情報システムで捉える現代</a:t>
            </a:r>
            <a:r>
              <a:rPr lang="ja-JP" altLang="en-US" sz="2400" b="1" dirty="0" smtClean="0">
                <a:solidFill>
                  <a:srgbClr val="FF0000"/>
                </a:solidFill>
                <a:latin typeface="+mn-ea"/>
                <a:ea typeface="+mn-ea"/>
              </a:rPr>
              <a:t>世界</a:t>
            </a:r>
            <a:r>
              <a:rPr lang="ja-JP" altLang="ja-JP" sz="2400" b="1" dirty="0" smtClean="0">
                <a:solidFill>
                  <a:srgbClr val="FF0000"/>
                </a:solidFill>
                <a:latin typeface="+mn-ea"/>
                <a:ea typeface="+mn-ea"/>
              </a:rPr>
              <a:t>」</a:t>
            </a:r>
            <a:r>
              <a:rPr lang="ja-JP" altLang="ja-JP" sz="2700" b="1" dirty="0"/>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886700" cy="5251316"/>
          </a:xfrm>
        </p:spPr>
        <p:txBody>
          <a:bodyPr>
            <a:normAutofit/>
          </a:bodyPr>
          <a:lstStyle/>
          <a:p>
            <a:pPr marL="0" indent="0">
              <a:buNone/>
            </a:pPr>
            <a:r>
              <a:rPr lang="ja-JP" altLang="ja-JP" b="1" dirty="0"/>
              <a:t>　</a:t>
            </a:r>
            <a:r>
              <a:rPr lang="ja-JP" altLang="ja-JP" sz="1800" b="1" dirty="0" smtClean="0">
                <a:solidFill>
                  <a:srgbClr val="00B0F0"/>
                </a:solidFill>
              </a:rPr>
              <a:t>【</a:t>
            </a:r>
            <a:r>
              <a:rPr lang="ja-JP" altLang="ja-JP" sz="1800" b="1" dirty="0">
                <a:solidFill>
                  <a:srgbClr val="00B0F0"/>
                </a:solidFill>
              </a:rPr>
              <a:t>地理総合</a:t>
            </a:r>
            <a:r>
              <a:rPr lang="ja-JP" altLang="ja-JP" sz="1800" b="1" dirty="0" smtClean="0">
                <a:solidFill>
                  <a:srgbClr val="00B0F0"/>
                </a:solidFill>
              </a:rPr>
              <a:t>】</a:t>
            </a:r>
            <a:r>
              <a:rPr lang="ja-JP" altLang="en-US" sz="1800" b="1" dirty="0">
                <a:solidFill>
                  <a:srgbClr val="00CCFF"/>
                </a:solidFill>
                <a:latin typeface="+mn-ea"/>
              </a:rPr>
              <a:t>Ａ　地図や地理情報システムで捉える現代</a:t>
            </a:r>
            <a:r>
              <a:rPr lang="ja-JP" altLang="en-US" sz="1800" b="1" dirty="0" smtClean="0">
                <a:solidFill>
                  <a:srgbClr val="00CCFF"/>
                </a:solidFill>
                <a:latin typeface="+mn-ea"/>
              </a:rPr>
              <a:t>世界</a:t>
            </a:r>
            <a:endParaRPr lang="ja-JP" altLang="ja-JP" sz="1800" dirty="0">
              <a:solidFill>
                <a:srgbClr val="00CCFF"/>
              </a:solidFill>
            </a:endParaRPr>
          </a:p>
          <a:p>
            <a:pPr marL="0" indent="0">
              <a:buNone/>
            </a:pPr>
            <a:r>
              <a:rPr lang="ja-JP" altLang="en-US" sz="1800" b="1" dirty="0">
                <a:solidFill>
                  <a:srgbClr val="00B0F0"/>
                </a:solidFill>
              </a:rPr>
              <a:t>　　　　　　　　　　　　　</a:t>
            </a:r>
            <a:endParaRPr lang="ja-JP" altLang="ja-JP" sz="1800" dirty="0">
              <a:solidFill>
                <a:srgbClr val="00B0F0"/>
              </a:solidFill>
            </a:endParaRPr>
          </a:p>
          <a:p>
            <a:pPr marL="0" lvl="0" indent="0">
              <a:buNone/>
            </a:pPr>
            <a:r>
              <a:rPr lang="ja-JP" altLang="ja-JP" sz="2000" b="1" dirty="0"/>
              <a:t>１－１</a:t>
            </a:r>
            <a:r>
              <a:rPr lang="ja-JP" altLang="en-US" sz="2000" b="1" dirty="0"/>
              <a:t>「地理教材共有サイト」</a:t>
            </a:r>
            <a:r>
              <a:rPr lang="ja-JP" altLang="ja-JP" sz="2000" b="1" dirty="0"/>
              <a:t>　</a:t>
            </a:r>
            <a:endParaRPr lang="ja-JP" altLang="ja-JP" sz="2000" dirty="0"/>
          </a:p>
          <a:p>
            <a:pPr marL="0" indent="0">
              <a:buNone/>
            </a:pPr>
            <a:r>
              <a:rPr lang="ja-JP" altLang="en-US" sz="2000" b="1" dirty="0"/>
              <a:t>　　</a:t>
            </a:r>
          </a:p>
          <a:p>
            <a:pPr marL="0" indent="0">
              <a:buNone/>
            </a:pPr>
            <a:r>
              <a:rPr lang="ja-JP" altLang="ja-JP" sz="2000" b="1" dirty="0"/>
              <a:t>１－</a:t>
            </a:r>
            <a:r>
              <a:rPr lang="ja-JP" altLang="en-US" sz="2000" b="1" dirty="0"/>
              <a:t>２</a:t>
            </a:r>
            <a:r>
              <a:rPr lang="ja-JP" altLang="ja-JP" sz="2000" b="1" dirty="0"/>
              <a:t> 「授業で使える当館所蔵地図」</a:t>
            </a:r>
            <a:r>
              <a:rPr lang="ja-JP" altLang="en-US" sz="2000" b="1" dirty="0"/>
              <a:t>　</a:t>
            </a:r>
          </a:p>
          <a:p>
            <a:pPr marL="0" indent="0">
              <a:buNone/>
            </a:pPr>
            <a:r>
              <a:rPr lang="ja-JP" altLang="en-US" sz="2000" b="1" dirty="0"/>
              <a:t>　　　　</a:t>
            </a:r>
            <a:endParaRPr lang="ja-JP" altLang="ja-JP" sz="2000" dirty="0"/>
          </a:p>
          <a:p>
            <a:pPr marL="0" lvl="0" indent="0">
              <a:buNone/>
            </a:pPr>
            <a:r>
              <a:rPr lang="ja-JP" altLang="ja-JP" sz="2000" b="1" dirty="0"/>
              <a:t>１－</a:t>
            </a:r>
            <a:r>
              <a:rPr lang="ja-JP" altLang="en-US" sz="2000" b="1" dirty="0"/>
              <a:t>３　日本の歴史</a:t>
            </a:r>
            <a:r>
              <a:rPr lang="en-US" altLang="ja-JP" sz="2000" b="1" dirty="0"/>
              <a:t>GIS</a:t>
            </a:r>
            <a:r>
              <a:rPr lang="ja-JP" altLang="en-US" sz="2000" b="1" dirty="0"/>
              <a:t>プラットフォームの構築</a:t>
            </a:r>
          </a:p>
          <a:p>
            <a:pPr marL="0" lvl="0" indent="0">
              <a:buNone/>
            </a:pPr>
            <a:r>
              <a:rPr lang="ja-JP" altLang="en-US" sz="2000" b="1" dirty="0"/>
              <a:t>　　　　　</a:t>
            </a:r>
            <a:r>
              <a:rPr lang="en-US" altLang="ja-JP" sz="2000" b="1" dirty="0"/>
              <a:t>-Japanese Old Maps Online-</a:t>
            </a:r>
            <a:endParaRPr lang="ja-JP" altLang="en-US" sz="2000" b="1" dirty="0"/>
          </a:p>
          <a:p>
            <a:pPr marL="0" lvl="0" indent="0">
              <a:buNone/>
            </a:pPr>
            <a:r>
              <a:rPr lang="ja-JP" altLang="en-US" sz="2000" b="1" dirty="0"/>
              <a:t> </a:t>
            </a:r>
            <a:r>
              <a:rPr lang="ja-JP" altLang="ja-JP" sz="2000" b="1" dirty="0"/>
              <a:t>１－</a:t>
            </a:r>
            <a:r>
              <a:rPr lang="ja-JP" altLang="en-US" sz="2000" b="1" dirty="0"/>
              <a:t>４　ゼンリンミュージアムの常設展示と、新たに存在が確認</a:t>
            </a:r>
          </a:p>
          <a:p>
            <a:pPr marL="0" lvl="0" indent="0">
              <a:buNone/>
            </a:pPr>
            <a:r>
              <a:rPr lang="ja-JP" altLang="en-US" sz="2000" b="1" dirty="0"/>
              <a:t>　　　　された伊能小図（實測輿地圖）の紹介</a:t>
            </a:r>
            <a:r>
              <a:rPr lang="ja-JP" altLang="ja-JP" sz="2000" b="1" dirty="0"/>
              <a:t>　　　</a:t>
            </a:r>
            <a:endParaRPr lang="ja-JP" altLang="ja-JP" sz="2000" dirty="0"/>
          </a:p>
          <a:p>
            <a:pPr marL="0" indent="0">
              <a:buNone/>
            </a:pPr>
            <a:r>
              <a:rPr lang="ja-JP" altLang="en-US" sz="2000" b="1" dirty="0"/>
              <a:t>　　　　　　　　</a:t>
            </a:r>
            <a:endParaRPr lang="ja-JP" altLang="ja-JP" sz="2000" dirty="0"/>
          </a:p>
          <a:p>
            <a:pPr marL="0" lvl="0" indent="0">
              <a:buNone/>
            </a:pPr>
            <a:r>
              <a:rPr lang="ja-JP" altLang="en-US" sz="2000" b="1" dirty="0"/>
              <a:t> </a:t>
            </a:r>
            <a:r>
              <a:rPr lang="ja-JP" altLang="ja-JP" sz="2000" b="1" dirty="0"/>
              <a:t>１－</a:t>
            </a:r>
            <a:r>
              <a:rPr lang="ja-JP" altLang="en-US" sz="2000" b="1" dirty="0"/>
              <a:t>５　長久保赤水「赤水図」の新たな地理教育への活用　　</a:t>
            </a:r>
            <a:r>
              <a:rPr lang="ja-JP" altLang="ja-JP" sz="2000" b="1" dirty="0"/>
              <a:t>　</a:t>
            </a:r>
            <a:r>
              <a:rPr lang="ja-JP" altLang="en-US" sz="2000" b="1" dirty="0"/>
              <a:t>　　　</a:t>
            </a:r>
            <a:endParaRPr lang="ja-JP" altLang="ja-JP" sz="2000" dirty="0"/>
          </a:p>
        </p:txBody>
      </p:sp>
    </p:spTree>
    <p:extLst>
      <p:ext uri="{BB962C8B-B14F-4D97-AF65-F5344CB8AC3E}">
        <p14:creationId xmlns:p14="http://schemas.microsoft.com/office/powerpoint/2010/main" val="2746746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463911" y="206862"/>
            <a:ext cx="8856726" cy="1636005"/>
          </a:xfrm>
        </p:spPr>
        <p:txBody>
          <a:bodyPr>
            <a:normAutofit/>
          </a:bodyPr>
          <a:lstStyle/>
          <a:p>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400" b="1" dirty="0"/>
              <a:t> </a:t>
            </a:r>
            <a:r>
              <a:rPr lang="ja-JP" altLang="ja-JP" sz="2400" b="1" dirty="0">
                <a:solidFill>
                  <a:srgbClr val="FF0000"/>
                </a:solidFill>
                <a:latin typeface="+mn-ea"/>
                <a:ea typeface="+mn-ea"/>
              </a:rPr>
              <a:t>３－１　関東の地形形成ヒストリー</a:t>
            </a:r>
            <a:br>
              <a:rPr lang="ja-JP" altLang="ja-JP" sz="2400" b="1" dirty="0">
                <a:solidFill>
                  <a:srgbClr val="FF0000"/>
                </a:solidFill>
                <a:latin typeface="+mn-ea"/>
                <a:ea typeface="+mn-ea"/>
              </a:rPr>
            </a:br>
            <a:r>
              <a:rPr lang="ja-JP" altLang="ja-JP" sz="2400" b="1" dirty="0">
                <a:solidFill>
                  <a:srgbClr val="FF0000"/>
                </a:solidFill>
                <a:latin typeface="+mn-ea"/>
                <a:ea typeface="+mn-ea"/>
              </a:rPr>
              <a:t>　</a:t>
            </a:r>
            <a:r>
              <a:rPr lang="ja-JP" altLang="en-US" sz="2400" b="1" dirty="0">
                <a:solidFill>
                  <a:srgbClr val="FF0000"/>
                </a:solidFill>
                <a:latin typeface="+mn-ea"/>
                <a:ea typeface="+mn-ea"/>
              </a:rPr>
              <a:t>　　　</a:t>
            </a:r>
            <a:r>
              <a:rPr lang="ja-JP" altLang="en-US" sz="2400" b="1" dirty="0" smtClean="0">
                <a:solidFill>
                  <a:srgbClr val="FF0000"/>
                </a:solidFill>
                <a:latin typeface="+mn-ea"/>
                <a:ea typeface="+mn-ea"/>
              </a:rPr>
              <a:t>②第四紀　　火山噴火の歴史　</a:t>
            </a:r>
            <a:r>
              <a:rPr lang="en-US" altLang="ja-JP" sz="2400" b="1" dirty="0" smtClean="0">
                <a:solidFill>
                  <a:srgbClr val="FF0000"/>
                </a:solidFill>
                <a:latin typeface="+mn-ea"/>
                <a:ea typeface="+mn-ea"/>
              </a:rPr>
              <a:t> </a:t>
            </a:r>
            <a:r>
              <a:rPr lang="ja-JP" altLang="en-US" sz="2400" b="1" dirty="0">
                <a:solidFill>
                  <a:srgbClr val="FF0000"/>
                </a:solidFill>
                <a:latin typeface="+mn-ea"/>
                <a:ea typeface="+mn-ea"/>
              </a:rPr>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63911" y="1641160"/>
            <a:ext cx="8680090" cy="5015133"/>
          </a:xfrm>
        </p:spPr>
        <p:txBody>
          <a:bodyPr>
            <a:normAutofit fontScale="92500" lnSpcReduction="10000"/>
          </a:bodyPr>
          <a:lstStyle/>
          <a:p>
            <a:pPr marL="0" indent="0">
              <a:buNone/>
            </a:pPr>
            <a:r>
              <a:rPr lang="en-US" altLang="ja-JP" sz="2100" b="1" dirty="0" smtClean="0"/>
              <a:t>【</a:t>
            </a:r>
            <a:r>
              <a:rPr lang="ja-JP" altLang="en-US" sz="2100" b="1" dirty="0" smtClean="0"/>
              <a:t>気象庁</a:t>
            </a:r>
            <a:r>
              <a:rPr lang="en-US" altLang="ja-JP" sz="2100" b="1" dirty="0" smtClean="0"/>
              <a:t>】</a:t>
            </a:r>
            <a:r>
              <a:rPr lang="ja-JP" altLang="en-US" sz="2100" b="1" dirty="0" smtClean="0"/>
              <a:t>関東</a:t>
            </a:r>
            <a:r>
              <a:rPr lang="ja-JP" altLang="en-US" sz="2100" b="1" dirty="0"/>
              <a:t>・中部地方の</a:t>
            </a:r>
            <a:r>
              <a:rPr lang="ja-JP" altLang="en-US" sz="2100" b="1" dirty="0" smtClean="0"/>
              <a:t>活火山</a:t>
            </a:r>
          </a:p>
          <a:p>
            <a:pPr marL="0" indent="0">
              <a:buNone/>
            </a:pPr>
            <a:r>
              <a:rPr lang="en-US" altLang="ja-JP" sz="2100" b="1" dirty="0">
                <a:hlinkClick r:id="rId2"/>
              </a:rPr>
              <a:t>https://</a:t>
            </a:r>
            <a:r>
              <a:rPr lang="en-US" altLang="ja-JP" sz="2100" b="1" dirty="0" smtClean="0">
                <a:hlinkClick r:id="rId2"/>
              </a:rPr>
              <a:t>www.data.jma.go.jp/svd/vois/data/tokyo/volcanotk01.html</a:t>
            </a:r>
            <a:endParaRPr lang="ja-JP" altLang="en-US" sz="2100" b="1" dirty="0" smtClean="0"/>
          </a:p>
          <a:p>
            <a:pPr marL="0" indent="0">
              <a:buNone/>
            </a:pPr>
            <a:endParaRPr lang="ja-JP" altLang="en-US" sz="1800" b="1" dirty="0"/>
          </a:p>
          <a:p>
            <a:pPr marL="0" indent="0">
              <a:buNone/>
            </a:pPr>
            <a:r>
              <a:rPr lang="en-US" altLang="ja-JP" sz="1800" b="1" dirty="0" smtClean="0"/>
              <a:t>【</a:t>
            </a:r>
            <a:r>
              <a:rPr lang="ja-JP" altLang="en-US" sz="1800" b="1" dirty="0" smtClean="0"/>
              <a:t>静岡県富士市</a:t>
            </a:r>
            <a:r>
              <a:rPr lang="en-US" altLang="ja-JP" sz="1800" b="1" dirty="0" smtClean="0"/>
              <a:t>】</a:t>
            </a:r>
            <a:r>
              <a:rPr lang="ja-JP" altLang="en-US" sz="2000" b="1" dirty="0" smtClean="0"/>
              <a:t>富士山</a:t>
            </a:r>
            <a:r>
              <a:rPr lang="ja-JP" altLang="en-US" sz="2000" b="1" dirty="0"/>
              <a:t>の噴火史に</a:t>
            </a:r>
            <a:r>
              <a:rPr lang="ja-JP" altLang="en-US" sz="2000" b="1" dirty="0" smtClean="0"/>
              <a:t>ついて</a:t>
            </a:r>
          </a:p>
          <a:p>
            <a:pPr marL="0" indent="0">
              <a:buNone/>
            </a:pPr>
            <a:r>
              <a:rPr lang="en-US" altLang="ja-JP" sz="2000" b="1" dirty="0" smtClean="0">
                <a:hlinkClick r:id="rId3"/>
              </a:rPr>
              <a:t>https</a:t>
            </a:r>
            <a:r>
              <a:rPr lang="en-US" altLang="ja-JP" sz="2000" b="1" dirty="0">
                <a:hlinkClick r:id="rId3"/>
              </a:rPr>
              <a:t>://</a:t>
            </a:r>
            <a:r>
              <a:rPr lang="en-US" altLang="ja-JP" sz="2000" b="1" dirty="0" smtClean="0">
                <a:hlinkClick r:id="rId3"/>
              </a:rPr>
              <a:t>www.city.fuji.shizuoka.jp/safety/c0107/fmervo000000oxtb.html</a:t>
            </a:r>
            <a:endParaRPr lang="ja-JP" altLang="en-US" sz="2000" b="1" dirty="0" smtClean="0"/>
          </a:p>
          <a:p>
            <a:pPr marL="0" indent="0">
              <a:buNone/>
            </a:pPr>
            <a:endParaRPr lang="ja-JP" altLang="en-US" sz="2000" b="1" dirty="0"/>
          </a:p>
          <a:p>
            <a:pPr marL="0" indent="0">
              <a:buNone/>
            </a:pPr>
            <a:r>
              <a:rPr lang="en-US" altLang="ja-JP" sz="2000" b="1" dirty="0" smtClean="0"/>
              <a:t>【</a:t>
            </a:r>
            <a:r>
              <a:rPr lang="ja-JP" altLang="en-US" sz="2000" b="1" dirty="0" smtClean="0"/>
              <a:t>神奈川県箱根町</a:t>
            </a:r>
            <a:r>
              <a:rPr lang="en-US" altLang="ja-JP" sz="2000" b="1" dirty="0" smtClean="0"/>
              <a:t>】</a:t>
            </a:r>
            <a:r>
              <a:rPr lang="ja-JP" altLang="en-US" sz="1900" b="1" dirty="0" smtClean="0"/>
              <a:t>箱根火山の</a:t>
            </a:r>
            <a:r>
              <a:rPr lang="ja-JP" altLang="en-US" sz="1900" b="1" dirty="0"/>
              <a:t>噴火史について</a:t>
            </a:r>
          </a:p>
          <a:p>
            <a:pPr marL="0" indent="0">
              <a:buNone/>
            </a:pPr>
            <a:r>
              <a:rPr lang="en-US" altLang="ja-JP" sz="1600" b="1" dirty="0" smtClean="0">
                <a:hlinkClick r:id="rId4"/>
              </a:rPr>
              <a:t>https</a:t>
            </a:r>
            <a:r>
              <a:rPr lang="en-US" altLang="ja-JP" sz="1600" b="1" dirty="0">
                <a:hlinkClick r:id="rId4"/>
              </a:rPr>
              <a:t>://</a:t>
            </a:r>
            <a:r>
              <a:rPr lang="en-US" altLang="ja-JP" sz="1600" b="1" dirty="0" smtClean="0">
                <a:hlinkClick r:id="rId4"/>
              </a:rPr>
              <a:t>www.town.hakone.kanagawa.jp/sp/index.cfm/10,1208,46,167,html</a:t>
            </a:r>
            <a:endParaRPr lang="ja-JP" altLang="en-US" sz="1600" b="1" dirty="0" smtClean="0"/>
          </a:p>
          <a:p>
            <a:pPr marL="0" indent="0">
              <a:buNone/>
            </a:pPr>
            <a:endParaRPr lang="ja-JP" altLang="en-US" sz="1600" b="1" dirty="0" smtClean="0"/>
          </a:p>
          <a:p>
            <a:pPr marL="0" indent="0">
              <a:buNone/>
            </a:pPr>
            <a:r>
              <a:rPr lang="en-US" altLang="ja-JP" sz="1600" b="1" dirty="0" smtClean="0"/>
              <a:t>【</a:t>
            </a:r>
            <a:r>
              <a:rPr lang="ja-JP" altLang="en-US" sz="1600" b="1" dirty="0" smtClean="0"/>
              <a:t>神奈川県温泉地学研究所</a:t>
            </a:r>
            <a:r>
              <a:rPr lang="en-US" altLang="ja-JP" sz="1600" b="1" dirty="0" smtClean="0"/>
              <a:t>】</a:t>
            </a:r>
            <a:r>
              <a:rPr lang="ja-JP" altLang="en-US" sz="1800" b="1" dirty="0"/>
              <a:t>箱根火山</a:t>
            </a:r>
            <a:r>
              <a:rPr lang="ja-JP" altLang="en-US" sz="1800" b="1" dirty="0" smtClean="0"/>
              <a:t>の立体模型を作ろう！</a:t>
            </a:r>
            <a:endParaRPr lang="ja-JP" altLang="en-US" sz="1800" b="1" dirty="0"/>
          </a:p>
          <a:p>
            <a:pPr marL="0" indent="0">
              <a:buNone/>
            </a:pPr>
            <a:r>
              <a:rPr lang="en-US" altLang="ja-JP" sz="1800" b="1" dirty="0" smtClean="0">
                <a:hlinkClick r:id="rId5"/>
              </a:rPr>
              <a:t>https</a:t>
            </a:r>
            <a:r>
              <a:rPr lang="en-US" altLang="ja-JP" sz="1800" b="1" dirty="0">
                <a:hlinkClick r:id="rId5"/>
              </a:rPr>
              <a:t>://www.onken.odawara.kanagawa.jp/volcano-geology/obento</a:t>
            </a:r>
            <a:r>
              <a:rPr lang="en-US" altLang="ja-JP" sz="1800" b="1" dirty="0" smtClean="0">
                <a:hlinkClick r:id="rId5"/>
              </a:rPr>
              <a:t>/</a:t>
            </a:r>
            <a:endParaRPr lang="ja-JP" altLang="en-US" sz="1800" b="1" dirty="0" smtClean="0"/>
          </a:p>
          <a:p>
            <a:pPr marL="0" indent="0">
              <a:buNone/>
            </a:pPr>
            <a:endParaRPr lang="ja-JP" altLang="en-US" sz="1800" b="1" dirty="0" smtClean="0"/>
          </a:p>
          <a:p>
            <a:pPr marL="0" indent="0">
              <a:buNone/>
            </a:pPr>
            <a:r>
              <a:rPr lang="en-US" altLang="ja-JP" sz="2000" b="1" dirty="0" smtClean="0"/>
              <a:t>【</a:t>
            </a:r>
            <a:r>
              <a:rPr lang="ja-JP" altLang="en-US" sz="2000" b="1" dirty="0" smtClean="0"/>
              <a:t>浅間山北麓ジオパーク</a:t>
            </a:r>
            <a:r>
              <a:rPr lang="en-US" altLang="ja-JP" sz="2000" b="1" dirty="0" smtClean="0"/>
              <a:t>】</a:t>
            </a:r>
            <a:r>
              <a:rPr lang="ja-JP" altLang="en-US" sz="2000" b="1" dirty="0" smtClean="0"/>
              <a:t>浅間山　大地変動の物語</a:t>
            </a:r>
          </a:p>
          <a:p>
            <a:pPr marL="0" indent="0">
              <a:buNone/>
            </a:pPr>
            <a:r>
              <a:rPr lang="en-US" altLang="ja-JP" sz="2400" b="1" dirty="0">
                <a:hlinkClick r:id="rId6"/>
              </a:rPr>
              <a:t>https://mtasama.com/site/page_03</a:t>
            </a:r>
            <a:r>
              <a:rPr lang="en-US" altLang="ja-JP" sz="2400" b="1" dirty="0" smtClean="0">
                <a:hlinkClick r:id="rId6"/>
              </a:rPr>
              <a:t>/</a:t>
            </a:r>
            <a:endParaRPr lang="ja-JP" altLang="en-US" sz="2400" b="1" dirty="0" smtClean="0"/>
          </a:p>
          <a:p>
            <a:pPr marL="0" indent="0">
              <a:buNone/>
            </a:pPr>
            <a:endParaRPr lang="ja-JP" altLang="en-US" sz="2400" b="1" dirty="0"/>
          </a:p>
          <a:p>
            <a:pPr marL="0" indent="0">
              <a:buNone/>
            </a:pPr>
            <a:endParaRPr lang="ja-JP" altLang="en-US" sz="1800" dirty="0"/>
          </a:p>
          <a:p>
            <a:pPr marL="0" indent="0">
              <a:buNone/>
            </a:pPr>
            <a:endParaRPr lang="ja-JP" altLang="ja-JP" sz="1800" dirty="0"/>
          </a:p>
          <a:p>
            <a:pPr marL="0" indent="0">
              <a:buNone/>
            </a:pPr>
            <a:endParaRPr lang="ja-JP" altLang="ja-JP" sz="1800" dirty="0"/>
          </a:p>
          <a:p>
            <a:pPr marL="0" indent="0">
              <a:buNone/>
            </a:pPr>
            <a:endParaRPr lang="ja-JP" altLang="en-US" sz="1800" b="1" dirty="0"/>
          </a:p>
        </p:txBody>
      </p:sp>
    </p:spTree>
    <p:extLst>
      <p:ext uri="{BB962C8B-B14F-4D97-AF65-F5344CB8AC3E}">
        <p14:creationId xmlns:p14="http://schemas.microsoft.com/office/powerpoint/2010/main" val="165380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463911" y="206862"/>
            <a:ext cx="8856726" cy="1636005"/>
          </a:xfrm>
        </p:spPr>
        <p:txBody>
          <a:bodyPr>
            <a:normAutofit/>
          </a:bodyPr>
          <a:lstStyle/>
          <a:p>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400" b="1" dirty="0"/>
              <a:t> </a:t>
            </a:r>
            <a:r>
              <a:rPr lang="ja-JP" altLang="ja-JP" sz="2400" b="1" dirty="0">
                <a:solidFill>
                  <a:srgbClr val="FF0000"/>
                </a:solidFill>
                <a:latin typeface="+mn-ea"/>
                <a:ea typeface="+mn-ea"/>
              </a:rPr>
              <a:t>３－１　関東の地形形成ヒストリー</a:t>
            </a:r>
            <a:br>
              <a:rPr lang="ja-JP" altLang="ja-JP" sz="2400" b="1" dirty="0">
                <a:solidFill>
                  <a:srgbClr val="FF0000"/>
                </a:solidFill>
                <a:latin typeface="+mn-ea"/>
                <a:ea typeface="+mn-ea"/>
              </a:rPr>
            </a:br>
            <a:r>
              <a:rPr lang="ja-JP" altLang="ja-JP" sz="2400" b="1" dirty="0">
                <a:solidFill>
                  <a:srgbClr val="FF0000"/>
                </a:solidFill>
                <a:latin typeface="+mn-ea"/>
                <a:ea typeface="+mn-ea"/>
              </a:rPr>
              <a:t>　</a:t>
            </a:r>
            <a:r>
              <a:rPr lang="ja-JP" altLang="en-US" sz="2400" b="1" dirty="0">
                <a:solidFill>
                  <a:srgbClr val="FF0000"/>
                </a:solidFill>
                <a:latin typeface="+mn-ea"/>
                <a:ea typeface="+mn-ea"/>
              </a:rPr>
              <a:t>　　　</a:t>
            </a:r>
            <a:r>
              <a:rPr lang="ja-JP" altLang="en-US" sz="2400" b="1" dirty="0" smtClean="0">
                <a:solidFill>
                  <a:srgbClr val="FF0000"/>
                </a:solidFill>
                <a:latin typeface="+mn-ea"/>
                <a:ea typeface="+mn-ea"/>
              </a:rPr>
              <a:t>③第四紀　　河川と海進の歴史　</a:t>
            </a:r>
            <a:r>
              <a:rPr lang="en-US" altLang="ja-JP" sz="2400" b="1" dirty="0" smtClean="0">
                <a:solidFill>
                  <a:srgbClr val="FF0000"/>
                </a:solidFill>
                <a:latin typeface="+mn-ea"/>
                <a:ea typeface="+mn-ea"/>
              </a:rPr>
              <a:t> </a:t>
            </a:r>
            <a:r>
              <a:rPr lang="ja-JP" altLang="en-US" sz="2400" b="1" dirty="0">
                <a:solidFill>
                  <a:srgbClr val="FF0000"/>
                </a:solidFill>
                <a:latin typeface="+mn-ea"/>
                <a:ea typeface="+mn-ea"/>
              </a:rPr>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63911" y="1842867"/>
            <a:ext cx="7731822" cy="4309577"/>
          </a:xfrm>
        </p:spPr>
        <p:txBody>
          <a:bodyPr>
            <a:normAutofit/>
          </a:bodyPr>
          <a:lstStyle/>
          <a:p>
            <a:pPr marL="0" indent="0">
              <a:buNone/>
            </a:pPr>
            <a:r>
              <a:rPr lang="ja-JP" altLang="ja-JP" sz="1800" b="1" dirty="0"/>
              <a:t>　</a:t>
            </a:r>
            <a:r>
              <a:rPr lang="ja-JP" altLang="en-US" sz="1800" b="1" dirty="0" smtClean="0"/>
              <a:t>武蔵野台地、東京低地などの地形形成について概観します。</a:t>
            </a:r>
          </a:p>
          <a:p>
            <a:pPr marL="0" indent="0">
              <a:buNone/>
            </a:pPr>
            <a:endParaRPr lang="ja-JP" altLang="en-US" sz="1800" b="1" dirty="0"/>
          </a:p>
          <a:p>
            <a:pPr marL="0" indent="0">
              <a:buNone/>
            </a:pPr>
            <a:r>
              <a:rPr lang="en-US" altLang="ja-JP" sz="1800" b="1" dirty="0" smtClean="0"/>
              <a:t>【</a:t>
            </a:r>
            <a:r>
              <a:rPr lang="ja-JP" altLang="en-US" sz="1800" b="1" dirty="0" smtClean="0"/>
              <a:t>葛飾区</a:t>
            </a:r>
            <a:r>
              <a:rPr lang="en-US" altLang="ja-JP" sz="1800" b="1" dirty="0" smtClean="0"/>
              <a:t>】</a:t>
            </a:r>
            <a:r>
              <a:rPr lang="ja-JP" altLang="en-US" sz="1800" b="1" dirty="0" smtClean="0"/>
              <a:t>東京低地の成り立ち　最終氷期の関東平野</a:t>
            </a:r>
          </a:p>
          <a:p>
            <a:pPr marL="0" indent="0">
              <a:buNone/>
            </a:pPr>
            <a:r>
              <a:rPr lang="en-US" altLang="ja-JP" sz="1800" b="1" dirty="0" smtClean="0">
                <a:hlinkClick r:id="rId2"/>
              </a:rPr>
              <a:t>https</a:t>
            </a:r>
            <a:r>
              <a:rPr lang="en-US" altLang="ja-JP" sz="1800" b="1" dirty="0">
                <a:hlinkClick r:id="rId2"/>
              </a:rPr>
              <a:t>://</a:t>
            </a:r>
            <a:r>
              <a:rPr lang="en-US" altLang="ja-JP" sz="1800" b="1" dirty="0" smtClean="0">
                <a:hlinkClick r:id="rId2"/>
              </a:rPr>
              <a:t>www.city.katsushika.lg.jp/history/history/1-2-2-26-1.html</a:t>
            </a:r>
            <a:endParaRPr lang="ja-JP" altLang="en-US" sz="1800" b="1" dirty="0" smtClean="0"/>
          </a:p>
          <a:p>
            <a:pPr marL="0" indent="0">
              <a:buNone/>
            </a:pPr>
            <a:endParaRPr lang="ja-JP" altLang="en-US" sz="1800" b="1" dirty="0" smtClean="0"/>
          </a:p>
          <a:p>
            <a:pPr marL="0" indent="0">
              <a:buNone/>
            </a:pPr>
            <a:r>
              <a:rPr lang="en-US" altLang="ja-JP" sz="1800" b="1" dirty="0" smtClean="0"/>
              <a:t>【</a:t>
            </a:r>
            <a:r>
              <a:rPr lang="ja-JP" altLang="en-US" sz="1800" b="1" dirty="0" smtClean="0"/>
              <a:t>国土交通省</a:t>
            </a:r>
            <a:r>
              <a:rPr lang="en-US" altLang="ja-JP" sz="1800" b="1" dirty="0" smtClean="0"/>
              <a:t>】</a:t>
            </a:r>
            <a:r>
              <a:rPr lang="ja-JP" altLang="en-US" sz="1800" b="1" dirty="0" smtClean="0"/>
              <a:t>関東の一級河川</a:t>
            </a:r>
            <a:endParaRPr lang="ja-JP" altLang="en-US" sz="1800" b="1" dirty="0"/>
          </a:p>
          <a:p>
            <a:pPr marL="0" indent="0">
              <a:buNone/>
            </a:pPr>
            <a:r>
              <a:rPr lang="en-US" altLang="ja-JP" sz="1800" dirty="0">
                <a:hlinkClick r:id="rId3"/>
              </a:rPr>
              <a:t>https://www.mlit.go.jp/river/toukei_chousa/kasen/jiten/nihon_kawa/03_kanto.html</a:t>
            </a:r>
            <a:endParaRPr lang="ja-JP" altLang="en-US" sz="1800" dirty="0"/>
          </a:p>
          <a:p>
            <a:pPr marL="0" indent="0">
              <a:buNone/>
            </a:pPr>
            <a:endParaRPr lang="ja-JP" altLang="en-US" sz="1800" b="1" dirty="0" smtClean="0"/>
          </a:p>
          <a:p>
            <a:pPr marL="0" indent="0">
              <a:buNone/>
            </a:pPr>
            <a:endParaRPr lang="ja-JP" altLang="en-US" sz="1800" b="1" dirty="0"/>
          </a:p>
        </p:txBody>
      </p:sp>
    </p:spTree>
    <p:extLst>
      <p:ext uri="{BB962C8B-B14F-4D97-AF65-F5344CB8AC3E}">
        <p14:creationId xmlns:p14="http://schemas.microsoft.com/office/powerpoint/2010/main" val="1832636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463911" y="206862"/>
            <a:ext cx="8856726" cy="1636005"/>
          </a:xfrm>
        </p:spPr>
        <p:txBody>
          <a:bodyPr>
            <a:normAutofit/>
          </a:bodyPr>
          <a:lstStyle/>
          <a:p>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400" b="1" dirty="0"/>
              <a:t> </a:t>
            </a:r>
            <a:r>
              <a:rPr lang="ja-JP" altLang="ja-JP" sz="2400" b="1" dirty="0">
                <a:solidFill>
                  <a:srgbClr val="FF0000"/>
                </a:solidFill>
                <a:latin typeface="+mn-ea"/>
                <a:ea typeface="+mn-ea"/>
              </a:rPr>
              <a:t>３－１　関東の地形形成ヒストリー</a:t>
            </a:r>
            <a:br>
              <a:rPr lang="ja-JP" altLang="ja-JP" sz="2400" b="1" dirty="0">
                <a:solidFill>
                  <a:srgbClr val="FF0000"/>
                </a:solidFill>
                <a:latin typeface="+mn-ea"/>
                <a:ea typeface="+mn-ea"/>
              </a:rPr>
            </a:br>
            <a:r>
              <a:rPr lang="ja-JP" altLang="ja-JP" sz="2400" b="1" dirty="0">
                <a:solidFill>
                  <a:srgbClr val="FF0000"/>
                </a:solidFill>
                <a:latin typeface="+mn-ea"/>
                <a:ea typeface="+mn-ea"/>
              </a:rPr>
              <a:t>　</a:t>
            </a:r>
            <a:r>
              <a:rPr lang="ja-JP" altLang="en-US" sz="2400" b="1" dirty="0">
                <a:solidFill>
                  <a:srgbClr val="FF0000"/>
                </a:solidFill>
                <a:latin typeface="+mn-ea"/>
                <a:ea typeface="+mn-ea"/>
              </a:rPr>
              <a:t>　　　</a:t>
            </a:r>
            <a:r>
              <a:rPr lang="ja-JP" altLang="en-US" sz="2400" b="1" dirty="0" smtClean="0">
                <a:solidFill>
                  <a:srgbClr val="FF0000"/>
                </a:solidFill>
                <a:latin typeface="+mn-ea"/>
                <a:ea typeface="+mn-ea"/>
              </a:rPr>
              <a:t>④</a:t>
            </a:r>
            <a:r>
              <a:rPr lang="ja-JP" altLang="ja-JP" sz="2400" b="1" dirty="0" smtClean="0">
                <a:solidFill>
                  <a:srgbClr val="FF0000"/>
                </a:solidFill>
                <a:latin typeface="+mn-ea"/>
                <a:ea typeface="+mn-ea"/>
              </a:rPr>
              <a:t>武蔵野</a:t>
            </a:r>
            <a:r>
              <a:rPr lang="ja-JP" altLang="ja-JP" sz="2400" b="1" dirty="0">
                <a:solidFill>
                  <a:srgbClr val="FF0000"/>
                </a:solidFill>
                <a:latin typeface="+mn-ea"/>
                <a:ea typeface="+mn-ea"/>
              </a:rPr>
              <a:t>台地の地形　</a:t>
            </a:r>
            <a:r>
              <a:rPr lang="en-US" altLang="ja-JP" sz="2400" b="1" dirty="0">
                <a:solidFill>
                  <a:srgbClr val="FF0000"/>
                </a:solidFill>
                <a:latin typeface="+mn-ea"/>
                <a:ea typeface="+mn-ea"/>
              </a:rPr>
              <a:t>(</a:t>
            </a:r>
            <a:r>
              <a:rPr lang="ja-JP" altLang="ja-JP" sz="2400" b="1" dirty="0">
                <a:solidFill>
                  <a:srgbClr val="FF0000"/>
                </a:solidFill>
                <a:latin typeface="+mn-ea"/>
                <a:ea typeface="+mn-ea"/>
              </a:rPr>
              <a:t>縄文海進など</a:t>
            </a:r>
            <a:r>
              <a:rPr lang="en-US" altLang="ja-JP" sz="2400" b="1" dirty="0">
                <a:solidFill>
                  <a:srgbClr val="FF0000"/>
                </a:solidFill>
                <a:latin typeface="+mn-ea"/>
                <a:ea typeface="+mn-ea"/>
              </a:rPr>
              <a:t>) </a:t>
            </a:r>
            <a:r>
              <a:rPr lang="ja-JP" altLang="en-US" sz="2400" b="1" dirty="0">
                <a:solidFill>
                  <a:srgbClr val="FF0000"/>
                </a:solidFill>
                <a:latin typeface="+mn-ea"/>
                <a:ea typeface="+mn-ea"/>
              </a:rPr>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63911" y="1842867"/>
            <a:ext cx="7731822" cy="4309577"/>
          </a:xfrm>
        </p:spPr>
        <p:txBody>
          <a:bodyPr>
            <a:normAutofit/>
          </a:bodyPr>
          <a:lstStyle/>
          <a:p>
            <a:pPr marL="0" indent="0">
              <a:buNone/>
            </a:pPr>
            <a:r>
              <a:rPr lang="ja-JP" altLang="ja-JP" sz="1800" b="1" dirty="0"/>
              <a:t>　</a:t>
            </a:r>
            <a:r>
              <a:rPr lang="ja-JP" altLang="en-US" sz="1800" b="1" dirty="0"/>
              <a:t>角川武蔵野ミュージアム（埼玉県所沢市）に常設展示されている</a:t>
            </a:r>
          </a:p>
          <a:p>
            <a:pPr marL="0" indent="0">
              <a:buNone/>
            </a:pPr>
            <a:r>
              <a:rPr lang="ja-JP" altLang="en-US" sz="1800" b="1" dirty="0"/>
              <a:t>プロジェクション地形模型を利用して、</a:t>
            </a:r>
            <a:r>
              <a:rPr lang="ja-JP" altLang="ja-JP" sz="1800" b="1" dirty="0"/>
              <a:t>関東平野</a:t>
            </a:r>
            <a:r>
              <a:rPr lang="ja-JP" altLang="en-US" sz="1800" b="1" dirty="0"/>
              <a:t>の成り立ち、</a:t>
            </a:r>
            <a:r>
              <a:rPr lang="ja-JP" altLang="ja-JP" sz="1800" b="1" dirty="0"/>
              <a:t>武蔵野台地</a:t>
            </a:r>
            <a:endParaRPr lang="ja-JP" altLang="en-US" sz="1800" b="1" dirty="0"/>
          </a:p>
          <a:p>
            <a:pPr marL="0" indent="0">
              <a:buNone/>
            </a:pPr>
            <a:r>
              <a:rPr lang="ja-JP" altLang="ja-JP" sz="1800" b="1" dirty="0"/>
              <a:t>の地形</a:t>
            </a:r>
            <a:r>
              <a:rPr lang="ja-JP" altLang="en-US" sz="1800" b="1" dirty="0"/>
              <a:t>などについて解説します。</a:t>
            </a:r>
          </a:p>
          <a:p>
            <a:pPr marL="0" indent="0">
              <a:buNone/>
            </a:pPr>
            <a:r>
              <a:rPr lang="ja-JP" altLang="en-US" sz="1800" b="1" dirty="0"/>
              <a:t>　プロジェクション地形模型を動画撮影することにより、縄文海進や地形</a:t>
            </a:r>
          </a:p>
          <a:p>
            <a:pPr marL="0" indent="0">
              <a:buNone/>
            </a:pPr>
            <a:r>
              <a:rPr lang="ja-JP" altLang="en-US" sz="1800" b="1" dirty="0"/>
              <a:t>の形成過程をビジュアルにわかりやすく説明することができます。</a:t>
            </a:r>
          </a:p>
          <a:p>
            <a:pPr marL="0" indent="0">
              <a:buNone/>
            </a:pPr>
            <a:r>
              <a:rPr lang="ja-JP" altLang="en-US" sz="1800" b="1" dirty="0"/>
              <a:t>　講師は東京都立墨田川高校の坂口</a:t>
            </a:r>
            <a:r>
              <a:rPr lang="ja-JP" altLang="en-US" sz="1800" b="1" dirty="0" smtClean="0"/>
              <a:t>先生に</a:t>
            </a:r>
            <a:r>
              <a:rPr lang="ja-JP" altLang="en-US" sz="1800" b="1" dirty="0"/>
              <a:t>お願いしました。</a:t>
            </a:r>
          </a:p>
          <a:p>
            <a:pPr marL="0" indent="0">
              <a:buNone/>
            </a:pPr>
            <a:endParaRPr lang="ja-JP" altLang="en-US" sz="1800" b="1" dirty="0"/>
          </a:p>
          <a:p>
            <a:pPr marL="0" indent="0">
              <a:buNone/>
            </a:pPr>
            <a:r>
              <a:rPr lang="ja-JP" altLang="ja-JP" sz="1800" b="1" dirty="0"/>
              <a:t>【</a:t>
            </a:r>
            <a:r>
              <a:rPr lang="en-US" altLang="ja-JP" sz="1800" b="1" dirty="0" err="1"/>
              <a:t>Youtube</a:t>
            </a:r>
            <a:r>
              <a:rPr lang="ja-JP" altLang="ja-JP" sz="1800" b="1" dirty="0"/>
              <a:t>動画リンク】</a:t>
            </a:r>
            <a:r>
              <a:rPr lang="en-US" altLang="ja-JP" sz="1800" b="1" dirty="0">
                <a:hlinkClick r:id="rId2"/>
              </a:rPr>
              <a:t>https://youtu.be/LWU5FpN4xf0</a:t>
            </a:r>
            <a:endParaRPr lang="en-US" altLang="ja-JP" sz="1800" b="1" dirty="0"/>
          </a:p>
          <a:p>
            <a:pPr marL="0" indent="0">
              <a:buNone/>
            </a:pPr>
            <a:endParaRPr lang="ja-JP" altLang="en-US" sz="1800" b="1" dirty="0"/>
          </a:p>
          <a:p>
            <a:pPr marL="0" indent="0">
              <a:buNone/>
            </a:pPr>
            <a:r>
              <a:rPr lang="en-US" altLang="ja-JP" sz="1800" b="1" dirty="0">
                <a:solidFill>
                  <a:srgbClr val="FF0000"/>
                </a:solidFill>
              </a:rPr>
              <a:t>【</a:t>
            </a:r>
            <a:r>
              <a:rPr lang="ja-JP" altLang="en-US" sz="1800" b="1" dirty="0">
                <a:solidFill>
                  <a:srgbClr val="FF0000"/>
                </a:solidFill>
              </a:rPr>
              <a:t>角川武蔵野ミュージアム</a:t>
            </a:r>
            <a:r>
              <a:rPr lang="en-US" altLang="ja-JP" sz="1800" b="1" dirty="0">
                <a:solidFill>
                  <a:srgbClr val="FF0000"/>
                </a:solidFill>
              </a:rPr>
              <a:t>】</a:t>
            </a:r>
            <a:r>
              <a:rPr lang="en-US" altLang="ja-JP" sz="1800" b="1" dirty="0"/>
              <a:t>https://kadcul.com/museum</a:t>
            </a:r>
            <a:r>
              <a:rPr lang="ja-JP" altLang="ja-JP" sz="1800" b="1" dirty="0"/>
              <a:t> 　　</a:t>
            </a:r>
            <a:endParaRPr lang="ja-JP" altLang="ja-JP" sz="1800" dirty="0"/>
          </a:p>
          <a:p>
            <a:pPr marL="0" indent="0">
              <a:buNone/>
            </a:pPr>
            <a:endParaRPr lang="ja-JP" altLang="ja-JP" sz="1800" dirty="0"/>
          </a:p>
          <a:p>
            <a:pPr marL="0" indent="0">
              <a:buNone/>
            </a:pPr>
            <a:endParaRPr lang="ja-JP" altLang="en-US" sz="1800" b="1" dirty="0"/>
          </a:p>
        </p:txBody>
      </p:sp>
    </p:spTree>
    <p:extLst>
      <p:ext uri="{BB962C8B-B14F-4D97-AF65-F5344CB8AC3E}">
        <p14:creationId xmlns:p14="http://schemas.microsoft.com/office/powerpoint/2010/main" val="346212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58986" y="1301884"/>
            <a:ext cx="8388066" cy="5251316"/>
          </a:xfrm>
        </p:spPr>
        <p:txBody>
          <a:bodyPr>
            <a:normAutofit/>
          </a:bodyPr>
          <a:lstStyle/>
          <a:p>
            <a:pPr marL="0" indent="0">
              <a:buNone/>
            </a:pPr>
            <a:r>
              <a:rPr lang="ja-JP" altLang="ja-JP" b="1" dirty="0"/>
              <a:t>　</a:t>
            </a:r>
            <a:endParaRPr lang="ja-JP" altLang="ja-JP" dirty="0">
              <a:solidFill>
                <a:srgbClr val="7030A0"/>
              </a:solidFill>
            </a:endParaRPr>
          </a:p>
          <a:p>
            <a:pPr marL="0" indent="0" algn="just">
              <a:buNone/>
            </a:pPr>
            <a:r>
              <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ja-JP" altLang="en-US" sz="1800" b="1" u="none" strike="noStrike" kern="100" dirty="0" smtClean="0">
                <a:effectLst/>
                <a:latin typeface="+mn-ea"/>
                <a:cs typeface="Segoe UI Historic" panose="020B0502040204020203" pitchFamily="34" charset="0"/>
              </a:rPr>
              <a:t>関東地方には、旧石器時代、縄文時代、弥生</a:t>
            </a:r>
            <a:r>
              <a:rPr lang="ja-JP" altLang="ja-JP" sz="1800" b="1" u="none" strike="noStrike" kern="100" dirty="0" smtClean="0">
                <a:effectLst/>
                <a:latin typeface="+mn-ea"/>
                <a:cs typeface="Segoe UI Historic" panose="020B0502040204020203" pitchFamily="34" charset="0"/>
              </a:rPr>
              <a:t>時代の</a:t>
            </a:r>
            <a:r>
              <a:rPr lang="ja-JP" altLang="en-US" sz="1800" b="1" u="none" strike="noStrike" kern="100" dirty="0" smtClean="0">
                <a:effectLst/>
                <a:latin typeface="+mn-ea"/>
                <a:cs typeface="Segoe UI Historic" panose="020B0502040204020203" pitchFamily="34" charset="0"/>
              </a:rPr>
              <a:t>遺跡が多数残されており、</a:t>
            </a:r>
          </a:p>
          <a:p>
            <a:pPr marL="0" indent="0" algn="just">
              <a:buNone/>
            </a:pPr>
            <a:r>
              <a:rPr lang="ja-JP" altLang="en-US" sz="1800" b="1" u="none" strike="noStrike" kern="100" dirty="0" smtClean="0">
                <a:effectLst/>
                <a:latin typeface="+mn-ea"/>
                <a:cs typeface="Segoe UI Historic" panose="020B0502040204020203" pitchFamily="34" charset="0"/>
              </a:rPr>
              <a:t>史跡として保存されている主なものを紹介します。</a:t>
            </a:r>
          </a:p>
          <a:p>
            <a:pPr marL="0" indent="0" algn="just">
              <a:buNone/>
            </a:pPr>
            <a:endParaRPr lang="ja-JP" altLang="en-US" sz="1800" b="1" u="none" strike="noStrike" kern="100" dirty="0" smtClean="0">
              <a:effectLst/>
              <a:latin typeface="+mn-ea"/>
              <a:cs typeface="Segoe UI Historic" panose="020B0502040204020203" pitchFamily="34" charset="0"/>
            </a:endParaRPr>
          </a:p>
          <a:p>
            <a:pPr marL="0" indent="0" algn="just">
              <a:buNone/>
            </a:pPr>
            <a:r>
              <a:rPr lang="ja-JP" altLang="en-US" sz="1800" b="1" u="none" strike="noStrike" kern="100" dirty="0" smtClean="0">
                <a:effectLst/>
                <a:latin typeface="+mn-ea"/>
                <a:cs typeface="Segoe UI Historic" panose="020B0502040204020203" pitchFamily="34" charset="0"/>
              </a:rPr>
              <a:t>■旧石器時代</a:t>
            </a:r>
          </a:p>
          <a:p>
            <a:pPr marL="0" indent="0" algn="just">
              <a:buNone/>
            </a:pPr>
            <a:r>
              <a:rPr lang="en-US" altLang="ja-JP" sz="1800" b="1" u="none" strike="noStrike" kern="100" dirty="0" smtClean="0">
                <a:effectLst/>
                <a:latin typeface="+mn-ea"/>
                <a:cs typeface="Segoe UI Historic" panose="020B0502040204020203" pitchFamily="34" charset="0"/>
              </a:rPr>
              <a:t>【</a:t>
            </a:r>
            <a:r>
              <a:rPr lang="ja-JP" altLang="en-US" sz="1800" b="1" u="none" strike="noStrike" kern="100" dirty="0" smtClean="0">
                <a:effectLst/>
                <a:latin typeface="+mn-ea"/>
                <a:cs typeface="Segoe UI Historic" panose="020B0502040204020203" pitchFamily="34" charset="0"/>
              </a:rPr>
              <a:t>群馬県みどり市</a:t>
            </a:r>
            <a:r>
              <a:rPr lang="en-US" altLang="ja-JP" sz="1800" b="1" u="none" strike="noStrike" kern="100" dirty="0" smtClean="0">
                <a:effectLst/>
                <a:latin typeface="+mn-ea"/>
                <a:cs typeface="Segoe UI Historic" panose="020B0502040204020203" pitchFamily="34" charset="0"/>
              </a:rPr>
              <a:t>】</a:t>
            </a:r>
            <a:r>
              <a:rPr lang="ja-JP" altLang="en-US" sz="1800" b="1" u="none" strike="noStrike" kern="100" dirty="0" smtClean="0">
                <a:effectLst/>
                <a:latin typeface="+mn-ea"/>
                <a:cs typeface="Segoe UI Historic" panose="020B0502040204020203" pitchFamily="34" charset="0"/>
              </a:rPr>
              <a:t>岩宿遺跡</a:t>
            </a:r>
          </a:p>
          <a:p>
            <a:pPr marL="0" indent="0" algn="just">
              <a:buNone/>
            </a:pPr>
            <a:r>
              <a:rPr lang="en-US" altLang="ja-JP" sz="1800" b="1" kern="100" dirty="0">
                <a:latin typeface="+mn-ea"/>
                <a:cs typeface="Segoe UI Historic" panose="020B0502040204020203" pitchFamily="34" charset="0"/>
                <a:hlinkClick r:id="rId2"/>
              </a:rPr>
              <a:t>https://www.city.midori.gunma.jp/www/contents/1000000000589</a:t>
            </a:r>
            <a:r>
              <a:rPr lang="en-US" altLang="ja-JP" sz="1800" b="1" kern="100" dirty="0" smtClean="0">
                <a:latin typeface="+mn-ea"/>
                <a:cs typeface="Segoe UI Historic" panose="020B0502040204020203" pitchFamily="34" charset="0"/>
                <a:hlinkClick r:id="rId2"/>
              </a:rPr>
              <a:t>/</a:t>
            </a:r>
            <a:endParaRPr lang="ja-JP" altLang="en-US" sz="1800" b="1" kern="100" dirty="0" smtClean="0">
              <a:latin typeface="+mn-ea"/>
              <a:cs typeface="Segoe UI Historic" panose="020B0502040204020203" pitchFamily="34" charset="0"/>
            </a:endParaRPr>
          </a:p>
          <a:p>
            <a:pPr marL="0" indent="0" algn="just">
              <a:buNone/>
            </a:pPr>
            <a:endParaRPr lang="ja-JP" altLang="en-US" sz="1800" b="1" u="none" strike="noStrike" kern="100" dirty="0" smtClean="0">
              <a:effectLst/>
              <a:latin typeface="+mn-ea"/>
              <a:cs typeface="Segoe UI Historic" panose="020B0502040204020203" pitchFamily="34" charset="0"/>
            </a:endParaRPr>
          </a:p>
          <a:p>
            <a:pPr marL="0" indent="0" algn="just">
              <a:buNone/>
            </a:pPr>
            <a:endParaRPr lang="ja-JP" altLang="en-US" sz="1800" b="1" u="none" strike="noStrike" kern="100" dirty="0">
              <a:effectLst/>
              <a:latin typeface="+mn-ea"/>
              <a:cs typeface="Segoe UI Historic" panose="020B0502040204020203" pitchFamily="34" charset="0"/>
            </a:endParaRPr>
          </a:p>
          <a:p>
            <a:pPr marL="0" indent="0">
              <a:buNone/>
            </a:pPr>
            <a:r>
              <a:rPr lang="en-US" altLang="ja-JP" sz="1800" b="1" u="none" strike="noStrike" kern="100" dirty="0" smtClean="0">
                <a:effectLst/>
                <a:latin typeface="+mn-ea"/>
                <a:cs typeface="Segoe UI Historic" panose="020B0502040204020203" pitchFamily="34" charset="0"/>
              </a:rPr>
              <a:t>【</a:t>
            </a:r>
            <a:r>
              <a:rPr lang="ja-JP" altLang="en-US" sz="1800" b="1" u="none" strike="noStrike" kern="100" dirty="0" smtClean="0">
                <a:effectLst/>
                <a:latin typeface="+mn-ea"/>
                <a:cs typeface="Segoe UI Historic" panose="020B0502040204020203" pitchFamily="34" charset="0"/>
              </a:rPr>
              <a:t>相模原市</a:t>
            </a:r>
            <a:r>
              <a:rPr lang="en-US" altLang="ja-JP" sz="1800" b="1" u="none" strike="noStrike" kern="100" dirty="0" smtClean="0">
                <a:effectLst/>
                <a:latin typeface="+mn-ea"/>
                <a:cs typeface="Segoe UI Historic" panose="020B0502040204020203" pitchFamily="34" charset="0"/>
              </a:rPr>
              <a:t>】</a:t>
            </a:r>
            <a:r>
              <a:rPr lang="ja-JP" altLang="en-US" sz="1800" b="1" u="none" strike="noStrike" kern="100" dirty="0" smtClean="0">
                <a:effectLst/>
                <a:latin typeface="+mn-ea"/>
                <a:cs typeface="Segoe UI Historic" panose="020B0502040204020203" pitchFamily="34" charset="0"/>
              </a:rPr>
              <a:t>史跡　田名向原遺跡　旧石器時代学習館　</a:t>
            </a:r>
            <a:r>
              <a:rPr lang="en-US" altLang="ja-JP" sz="1800" b="1" kern="100" dirty="0" smtClean="0">
                <a:latin typeface="+mn-ea"/>
                <a:cs typeface="Segoe UI Historic" panose="020B0502040204020203" pitchFamily="34" charset="0"/>
                <a:hlinkClick r:id="rId3"/>
              </a:rPr>
              <a:t>https</a:t>
            </a:r>
            <a:r>
              <a:rPr lang="en-US" altLang="ja-JP" sz="1800" b="1" kern="100" dirty="0">
                <a:latin typeface="+mn-ea"/>
                <a:cs typeface="Segoe UI Historic" panose="020B0502040204020203" pitchFamily="34" charset="0"/>
                <a:hlinkClick r:id="rId3"/>
              </a:rPr>
              <a:t>://</a:t>
            </a:r>
            <a:r>
              <a:rPr lang="en-US" altLang="ja-JP" sz="1800" b="1" kern="100" dirty="0" smtClean="0">
                <a:latin typeface="+mn-ea"/>
                <a:cs typeface="Segoe UI Historic" panose="020B0502040204020203" pitchFamily="34" charset="0"/>
                <a:hlinkClick r:id="rId3"/>
              </a:rPr>
              <a:t>www.city.sagamihara.kanagawa.jp/shisetsu/bunka_shakai/library_etc/1002761.html</a:t>
            </a:r>
            <a:endParaRPr lang="ja-JP" altLang="en-US" sz="1800" b="1" kern="100" dirty="0" smtClean="0">
              <a:latin typeface="+mn-ea"/>
              <a:cs typeface="Segoe UI Historic" panose="020B0502040204020203" pitchFamily="34" charset="0"/>
            </a:endParaRPr>
          </a:p>
          <a:p>
            <a:pPr marL="0" indent="0">
              <a:buNone/>
            </a:pPr>
            <a:endParaRPr lang="ja-JP" altLang="en-US" b="1" dirty="0"/>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205079"/>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4000" b="1" dirty="0" smtClean="0">
              <a:solidFill>
                <a:srgbClr val="FF0000"/>
              </a:solidFill>
              <a:latin typeface="+mn-ea"/>
            </a:endParaRPr>
          </a:p>
          <a:p>
            <a:r>
              <a:rPr lang="ja-JP" altLang="ja-JP" sz="7300" b="1" dirty="0" smtClean="0">
                <a:solidFill>
                  <a:srgbClr val="FF0000"/>
                </a:solidFill>
                <a:latin typeface="+mn-ea"/>
                <a:ea typeface="+mn-ea"/>
              </a:rPr>
              <a:t>３－１</a:t>
            </a:r>
            <a:r>
              <a:rPr lang="ja-JP" altLang="ja-JP" sz="7300" b="1" dirty="0">
                <a:solidFill>
                  <a:srgbClr val="FF0000"/>
                </a:solidFill>
                <a:latin typeface="+mn-ea"/>
                <a:ea typeface="+mn-ea"/>
              </a:rPr>
              <a:t>　関東の地形形成</a:t>
            </a:r>
            <a:r>
              <a:rPr lang="ja-JP" altLang="ja-JP" sz="7300" b="1" dirty="0" smtClean="0">
                <a:solidFill>
                  <a:srgbClr val="FF0000"/>
                </a:solidFill>
                <a:latin typeface="+mn-ea"/>
                <a:ea typeface="+mn-ea"/>
              </a:rPr>
              <a:t>ヒストリー</a:t>
            </a:r>
            <a:endParaRPr lang="ja-JP" altLang="en-US" sz="7300" b="1" dirty="0" smtClean="0">
              <a:solidFill>
                <a:srgbClr val="FF0000"/>
              </a:solidFill>
              <a:latin typeface="+mn-ea"/>
              <a:ea typeface="+mn-ea"/>
            </a:endParaRPr>
          </a:p>
          <a:p>
            <a:r>
              <a:rPr lang="ja-JP" altLang="ja-JP" sz="7300" b="1" dirty="0">
                <a:solidFill>
                  <a:srgbClr val="FF0000"/>
                </a:solidFill>
                <a:latin typeface="+mn-ea"/>
                <a:ea typeface="+mn-ea"/>
              </a:rPr>
              <a:t/>
            </a:r>
            <a:br>
              <a:rPr lang="ja-JP" altLang="ja-JP" sz="7300" b="1" dirty="0">
                <a:solidFill>
                  <a:srgbClr val="FF0000"/>
                </a:solidFill>
                <a:latin typeface="+mn-ea"/>
                <a:ea typeface="+mn-ea"/>
              </a:rPr>
            </a:br>
            <a:r>
              <a:rPr lang="ja-JP" altLang="ja-JP" sz="7300" b="1" dirty="0">
                <a:solidFill>
                  <a:srgbClr val="FF0000"/>
                </a:solidFill>
                <a:latin typeface="+mn-ea"/>
                <a:ea typeface="+mn-ea"/>
              </a:rPr>
              <a:t>　</a:t>
            </a:r>
            <a:r>
              <a:rPr lang="ja-JP" altLang="en-US" sz="7300" b="1" dirty="0">
                <a:solidFill>
                  <a:srgbClr val="FF0000"/>
                </a:solidFill>
                <a:latin typeface="+mn-ea"/>
                <a:ea typeface="+mn-ea"/>
              </a:rPr>
              <a:t>　　　</a:t>
            </a:r>
            <a:r>
              <a:rPr lang="ja-JP" altLang="en-US" sz="7300" b="1" dirty="0" smtClean="0">
                <a:solidFill>
                  <a:srgbClr val="FF0000"/>
                </a:solidFill>
                <a:latin typeface="+mn-ea"/>
                <a:ea typeface="+mn-ea"/>
              </a:rPr>
              <a:t>⑤先史・古代遺跡と地形</a:t>
            </a:r>
            <a:r>
              <a:rPr lang="ja-JP" altLang="ja-JP" sz="7300" b="1" dirty="0">
                <a:solidFill>
                  <a:srgbClr val="FF0000"/>
                </a:solidFill>
                <a:latin typeface="+mn-ea"/>
                <a:ea typeface="+mn-ea"/>
              </a:rPr>
              <a:t>　</a:t>
            </a:r>
            <a:r>
              <a:rPr lang="en-US" altLang="ja-JP" sz="7300" b="1" dirty="0" smtClean="0">
                <a:solidFill>
                  <a:srgbClr val="FF0000"/>
                </a:solidFill>
                <a:latin typeface="+mn-ea"/>
                <a:ea typeface="+mn-ea"/>
              </a:rPr>
              <a:t>(</a:t>
            </a:r>
            <a:r>
              <a:rPr lang="ja-JP" altLang="en-US" sz="7300" b="1" dirty="0" smtClean="0">
                <a:solidFill>
                  <a:srgbClr val="FF0000"/>
                </a:solidFill>
                <a:latin typeface="+mn-ea"/>
                <a:ea typeface="+mn-ea"/>
              </a:rPr>
              <a:t>旧石器時代～</a:t>
            </a:r>
            <a:r>
              <a:rPr lang="en-US" altLang="ja-JP" sz="7300" b="1" dirty="0" smtClean="0">
                <a:solidFill>
                  <a:srgbClr val="FF0000"/>
                </a:solidFill>
                <a:latin typeface="+mn-ea"/>
                <a:ea typeface="+mn-ea"/>
              </a:rPr>
              <a:t>) </a:t>
            </a:r>
            <a:r>
              <a:rPr lang="ja-JP" altLang="en-US" sz="4000" b="1" dirty="0">
                <a:solidFill>
                  <a:srgbClr val="FF0000"/>
                </a:solidFill>
                <a:latin typeface="+mn-ea"/>
              </a:rPr>
              <a:t>　</a:t>
            </a:r>
            <a:endParaRPr lang="ja-JP" altLang="en-US" sz="4000" b="1" dirty="0">
              <a:solidFill>
                <a:srgbClr val="00CCFF"/>
              </a:solidFill>
            </a:endParaRPr>
          </a:p>
          <a:p>
            <a:r>
              <a:rPr lang="ja-JP" altLang="ja-JP" sz="2400" b="1" dirty="0">
                <a:solidFill>
                  <a:srgbClr val="FF0000"/>
                </a:solidFill>
                <a:latin typeface="+mn-ea"/>
                <a:ea typeface="+mn-ea"/>
              </a:rPr>
              <a:t>　</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328742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76453" y="1310849"/>
            <a:ext cx="9190132" cy="5251316"/>
          </a:xfrm>
        </p:spPr>
        <p:txBody>
          <a:bodyPr>
            <a:normAutofit fontScale="85000" lnSpcReduction="20000"/>
          </a:bodyPr>
          <a:lstStyle/>
          <a:p>
            <a:pPr marL="0" indent="0">
              <a:buNone/>
            </a:pPr>
            <a:r>
              <a:rPr lang="ja-JP" altLang="ja-JP" b="1" dirty="0"/>
              <a:t>　</a:t>
            </a:r>
            <a:endParaRPr lang="ja-JP" altLang="ja-JP" dirty="0">
              <a:solidFill>
                <a:srgbClr val="7030A0"/>
              </a:solidFill>
            </a:endParaRPr>
          </a:p>
          <a:p>
            <a:pPr marL="0" indent="0" algn="just">
              <a:buNone/>
            </a:pPr>
            <a:r>
              <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ja-JP" altLang="en-US" sz="1800" b="1" u="none" strike="noStrike" kern="100" dirty="0" smtClean="0">
                <a:effectLst/>
                <a:latin typeface="+mn-ea"/>
                <a:cs typeface="Segoe UI Historic" panose="020B0502040204020203" pitchFamily="34" charset="0"/>
              </a:rPr>
              <a:t>関東地方には、旧石器時代、縄文時代、弥生</a:t>
            </a:r>
            <a:r>
              <a:rPr lang="ja-JP" altLang="ja-JP" sz="1800" b="1" u="none" strike="noStrike" kern="100" dirty="0" smtClean="0">
                <a:effectLst/>
                <a:latin typeface="+mn-ea"/>
                <a:cs typeface="Segoe UI Historic" panose="020B0502040204020203" pitchFamily="34" charset="0"/>
              </a:rPr>
              <a:t>時代の</a:t>
            </a:r>
            <a:r>
              <a:rPr lang="ja-JP" altLang="en-US" sz="1800" b="1" u="none" strike="noStrike" kern="100" dirty="0" smtClean="0">
                <a:effectLst/>
                <a:latin typeface="+mn-ea"/>
                <a:cs typeface="Segoe UI Historic" panose="020B0502040204020203" pitchFamily="34" charset="0"/>
              </a:rPr>
              <a:t>遺跡が多数残されており、</a:t>
            </a:r>
          </a:p>
          <a:p>
            <a:pPr marL="0" indent="0" algn="just">
              <a:buNone/>
            </a:pPr>
            <a:r>
              <a:rPr lang="ja-JP" altLang="en-US" sz="1800" b="1" u="none" strike="noStrike" kern="100" dirty="0" smtClean="0">
                <a:effectLst/>
                <a:latin typeface="+mn-ea"/>
                <a:cs typeface="Segoe UI Historic" panose="020B0502040204020203" pitchFamily="34" charset="0"/>
              </a:rPr>
              <a:t>国指定史跡として保存されている主なものを紹介します。</a:t>
            </a:r>
          </a:p>
          <a:p>
            <a:pPr marL="0" indent="0" algn="just">
              <a:buNone/>
            </a:pPr>
            <a:r>
              <a:rPr lang="ja-JP" altLang="en-US" sz="1800" b="1" u="none" strike="noStrike" kern="100" dirty="0" smtClean="0">
                <a:effectLst/>
                <a:latin typeface="+mn-ea"/>
                <a:cs typeface="Segoe UI Historic" panose="020B0502040204020203" pitchFamily="34" charset="0"/>
              </a:rPr>
              <a:t>■縄文時代</a:t>
            </a:r>
          </a:p>
          <a:p>
            <a:pPr marL="0" indent="0">
              <a:buNone/>
            </a:pPr>
            <a:r>
              <a:rPr lang="en-US" altLang="ja-JP" sz="1800" b="1" u="none" strike="noStrike" kern="100" dirty="0" smtClean="0">
                <a:effectLst/>
                <a:latin typeface="+mn-ea"/>
                <a:cs typeface="Segoe UI Historic" panose="020B0502040204020203" pitchFamily="34" charset="0"/>
              </a:rPr>
              <a:t>【</a:t>
            </a:r>
            <a:r>
              <a:rPr lang="ja-JP" altLang="en-US" sz="1800" b="1" u="none" strike="noStrike" kern="100" dirty="0" smtClean="0">
                <a:effectLst/>
                <a:latin typeface="+mn-ea"/>
                <a:cs typeface="Segoe UI Historic" panose="020B0502040204020203" pitchFamily="34" charset="0"/>
              </a:rPr>
              <a:t>山梨県</a:t>
            </a:r>
            <a:r>
              <a:rPr lang="en-US" altLang="ja-JP" sz="1800" b="1" u="none" strike="noStrike" kern="100" dirty="0" smtClean="0">
                <a:effectLst/>
                <a:latin typeface="+mn-ea"/>
                <a:cs typeface="Segoe UI Historic" panose="020B0502040204020203" pitchFamily="34" charset="0"/>
              </a:rPr>
              <a:t>】</a:t>
            </a:r>
            <a:r>
              <a:rPr lang="zh-TW" altLang="en-US" sz="1800" b="1" kern="100" dirty="0" smtClean="0">
                <a:latin typeface="+mn-ea"/>
                <a:cs typeface="Segoe UI Historic" panose="020B0502040204020203" pitchFamily="34" charset="0"/>
              </a:rPr>
              <a:t>国指定史跡</a:t>
            </a:r>
            <a:r>
              <a:rPr lang="ja-JP" altLang="en-US" sz="1800" b="1" kern="100" dirty="0" smtClean="0">
                <a:latin typeface="+mn-ea"/>
                <a:cs typeface="Segoe UI Historic" panose="020B0502040204020203" pitchFamily="34" charset="0"/>
              </a:rPr>
              <a:t>　</a:t>
            </a:r>
            <a:r>
              <a:rPr lang="zh-TW" altLang="en-US" sz="1800" b="1" kern="100" dirty="0" smtClean="0">
                <a:latin typeface="+mn-ea"/>
                <a:cs typeface="Segoe UI Historic" panose="020B0502040204020203" pitchFamily="34" charset="0"/>
              </a:rPr>
              <a:t>銚子塚古墳附</a:t>
            </a:r>
            <a:r>
              <a:rPr lang="zh-TW" altLang="en-US" sz="1800" b="1" kern="100" dirty="0">
                <a:latin typeface="+mn-ea"/>
                <a:cs typeface="Segoe UI Historic" panose="020B0502040204020203" pitchFamily="34" charset="0"/>
              </a:rPr>
              <a:t>丸山塚</a:t>
            </a:r>
            <a:r>
              <a:rPr lang="zh-TW" altLang="en-US" sz="1800" b="1" kern="100" dirty="0" smtClean="0">
                <a:latin typeface="+mn-ea"/>
                <a:cs typeface="Segoe UI Historic" panose="020B0502040204020203" pitchFamily="34" charset="0"/>
              </a:rPr>
              <a:t>古墳</a:t>
            </a:r>
            <a:endParaRPr lang="ja-JP" altLang="en-US" sz="1800" b="1" kern="100" dirty="0" smtClean="0">
              <a:latin typeface="+mn-ea"/>
              <a:cs typeface="Segoe UI Historic" panose="020B0502040204020203" pitchFamily="34" charset="0"/>
            </a:endParaRPr>
          </a:p>
          <a:p>
            <a:pPr marL="0" indent="0">
              <a:buNone/>
            </a:pPr>
            <a:r>
              <a:rPr lang="en-US" altLang="ja-JP" sz="1400" b="1" kern="100" dirty="0" smtClean="0">
                <a:latin typeface="+mn-ea"/>
                <a:cs typeface="Segoe UI Historic" panose="020B0502040204020203" pitchFamily="34" charset="0"/>
                <a:hlinkClick r:id="rId2"/>
              </a:rPr>
              <a:t>https</a:t>
            </a:r>
            <a:r>
              <a:rPr lang="en-US" altLang="ja-JP" sz="1400" b="1" kern="100" dirty="0">
                <a:latin typeface="+mn-ea"/>
                <a:cs typeface="Segoe UI Historic" panose="020B0502040204020203" pitchFamily="34" charset="0"/>
                <a:hlinkClick r:id="rId2"/>
              </a:rPr>
              <a:t>://</a:t>
            </a:r>
            <a:r>
              <a:rPr lang="en-US" altLang="ja-JP" sz="1400" b="1" kern="100" dirty="0" smtClean="0">
                <a:latin typeface="+mn-ea"/>
                <a:cs typeface="Segoe UI Historic" panose="020B0502040204020203" pitchFamily="34" charset="0"/>
                <a:hlinkClick r:id="rId2"/>
              </a:rPr>
              <a:t>www.pref.yamanashi.jp/kouko-hak/standing/choushizukakofun.html</a:t>
            </a:r>
            <a:endParaRPr lang="ja-JP" altLang="en-US" sz="1400" b="1" kern="100" dirty="0" smtClean="0">
              <a:latin typeface="+mn-ea"/>
              <a:cs typeface="Segoe UI Historic" panose="020B0502040204020203" pitchFamily="34" charset="0"/>
            </a:endParaRPr>
          </a:p>
          <a:p>
            <a:pPr marL="0" indent="0">
              <a:buNone/>
            </a:pPr>
            <a:endParaRPr lang="ja-JP" altLang="en-US" sz="1800" b="1" kern="100" dirty="0" smtClean="0">
              <a:latin typeface="+mn-ea"/>
              <a:cs typeface="Segoe UI Historic" panose="020B0502040204020203" pitchFamily="34" charset="0"/>
            </a:endParaRPr>
          </a:p>
          <a:p>
            <a:pPr marL="0" indent="0" algn="just">
              <a:buNone/>
            </a:pPr>
            <a:r>
              <a:rPr lang="en-US" altLang="zh-TW"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東京都調布市</a:t>
            </a:r>
            <a:r>
              <a:rPr lang="en-US" altLang="zh-TW" sz="1800" b="1" kern="100" dirty="0" smtClean="0">
                <a:latin typeface="+mn-ea"/>
                <a:cs typeface="Segoe UI Historic" panose="020B0502040204020203" pitchFamily="34" charset="0"/>
              </a:rPr>
              <a:t>】</a:t>
            </a:r>
            <a:r>
              <a:rPr lang="zh-TW" altLang="en-US" sz="1800" b="1" kern="100" dirty="0">
                <a:latin typeface="+mn-ea"/>
                <a:cs typeface="Segoe UI Historic" panose="020B0502040204020203" pitchFamily="34" charset="0"/>
              </a:rPr>
              <a:t>国指定</a:t>
            </a:r>
            <a:r>
              <a:rPr lang="zh-TW" altLang="en-US" sz="1800" b="1" kern="100" dirty="0" smtClean="0">
                <a:latin typeface="+mn-ea"/>
                <a:cs typeface="Segoe UI Historic" panose="020B0502040204020203" pitchFamily="34" charset="0"/>
              </a:rPr>
              <a:t>史跡</a:t>
            </a:r>
            <a:r>
              <a:rPr lang="ja-JP" altLang="en-US" sz="1800" b="1" kern="100" dirty="0" smtClean="0">
                <a:latin typeface="+mn-ea"/>
                <a:cs typeface="Segoe UI Historic" panose="020B0502040204020203" pitchFamily="34" charset="0"/>
              </a:rPr>
              <a:t>　</a:t>
            </a:r>
            <a:r>
              <a:rPr lang="zh-TW" altLang="en-US" sz="1800" b="1" kern="100" dirty="0" smtClean="0">
                <a:latin typeface="+mn-ea"/>
                <a:cs typeface="Segoe UI Historic" panose="020B0502040204020203" pitchFamily="34" charset="0"/>
              </a:rPr>
              <a:t>下布田遺跡</a:t>
            </a:r>
            <a:endParaRPr lang="zh-TW" altLang="en-US" sz="1800" b="1" kern="100" dirty="0">
              <a:latin typeface="+mn-ea"/>
              <a:cs typeface="Segoe UI Historic" panose="020B0502040204020203" pitchFamily="34" charset="0"/>
            </a:endParaRPr>
          </a:p>
          <a:p>
            <a:pPr marL="0" indent="0" algn="just">
              <a:buNone/>
            </a:pPr>
            <a:r>
              <a:rPr lang="en-US" altLang="ja-JP" sz="1800" b="1" kern="100" dirty="0" smtClean="0">
                <a:latin typeface="+mn-ea"/>
                <a:cs typeface="Segoe UI Historic" panose="020B0502040204020203" pitchFamily="34" charset="0"/>
                <a:hlinkClick r:id="rId3"/>
              </a:rPr>
              <a:t>https</a:t>
            </a:r>
            <a:r>
              <a:rPr lang="en-US" altLang="ja-JP" sz="1800" b="1" kern="100" dirty="0">
                <a:latin typeface="+mn-ea"/>
                <a:cs typeface="Segoe UI Historic" panose="020B0502040204020203" pitchFamily="34" charset="0"/>
                <a:hlinkClick r:id="rId3"/>
              </a:rPr>
              <a:t>://</a:t>
            </a:r>
            <a:r>
              <a:rPr lang="en-US" altLang="ja-JP" sz="1800" b="1" kern="100" dirty="0" smtClean="0">
                <a:latin typeface="+mn-ea"/>
                <a:cs typeface="Segoe UI Historic" panose="020B0502040204020203" pitchFamily="34" charset="0"/>
                <a:hlinkClick r:id="rId3"/>
              </a:rPr>
              <a:t>www.city.chofu.tokyo.jp/www/contents/1431941588156/index.html</a:t>
            </a:r>
            <a:endParaRPr lang="ja-JP" altLang="en-US" sz="1800" b="1" kern="100" dirty="0" smtClean="0">
              <a:latin typeface="+mn-ea"/>
              <a:cs typeface="Segoe UI Historic" panose="020B0502040204020203" pitchFamily="34" charset="0"/>
            </a:endParaRPr>
          </a:p>
          <a:p>
            <a:pPr marL="0" indent="0" algn="just">
              <a:buNone/>
            </a:pPr>
            <a:endParaRPr lang="ja-JP" altLang="en-US" sz="1800" b="1" u="none" strike="noStrike" kern="100" dirty="0">
              <a:effectLst/>
              <a:latin typeface="+mn-ea"/>
              <a:cs typeface="Segoe UI Historic" panose="020B0502040204020203" pitchFamily="34" charset="0"/>
            </a:endParaRPr>
          </a:p>
          <a:p>
            <a:pPr marL="0" indent="0" algn="just">
              <a:buNone/>
            </a:pPr>
            <a:r>
              <a:rPr lang="en-US" altLang="ja-JP" sz="1800" b="1" u="none" strike="noStrike" kern="100" dirty="0" smtClean="0">
                <a:effectLst/>
                <a:latin typeface="+mn-ea"/>
                <a:cs typeface="Segoe UI Historic" panose="020B0502040204020203" pitchFamily="34" charset="0"/>
              </a:rPr>
              <a:t>【</a:t>
            </a:r>
            <a:r>
              <a:rPr lang="ja-JP" altLang="en-US" sz="1800" b="1" u="none" strike="noStrike" kern="100" dirty="0" smtClean="0">
                <a:effectLst/>
                <a:latin typeface="+mn-ea"/>
                <a:cs typeface="Segoe UI Historic" panose="020B0502040204020203" pitchFamily="34" charset="0"/>
              </a:rPr>
              <a:t>小平市</a:t>
            </a:r>
            <a:r>
              <a:rPr lang="en-US" altLang="ja-JP" sz="1800" b="1" u="none" strike="noStrike" kern="100" dirty="0" smtClean="0">
                <a:effectLst/>
                <a:latin typeface="+mn-ea"/>
                <a:cs typeface="Segoe UI Historic" panose="020B0502040204020203" pitchFamily="34" charset="0"/>
              </a:rPr>
              <a:t>】</a:t>
            </a:r>
            <a:r>
              <a:rPr lang="ja-JP" altLang="en-US" sz="1800" b="1" u="none" strike="noStrike" kern="100" dirty="0" smtClean="0">
                <a:effectLst/>
                <a:latin typeface="+mn-ea"/>
                <a:cs typeface="Segoe UI Historic" panose="020B0502040204020203" pitchFamily="34" charset="0"/>
              </a:rPr>
              <a:t>都指定遺跡　鈴木遺跡</a:t>
            </a:r>
            <a:endParaRPr lang="ja-JP" altLang="en-US" sz="1800" b="1" u="none" strike="noStrike" kern="100" dirty="0" smtClean="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endParaRPr>
          </a:p>
          <a:p>
            <a:pPr marL="0" indent="0" algn="just">
              <a:buNone/>
            </a:pPr>
            <a:r>
              <a:rPr lang="en-US" altLang="ja-JP" sz="1800" kern="100" dirty="0">
                <a:latin typeface="游明朝" panose="02020400000000000000" pitchFamily="18" charset="-128"/>
                <a:ea typeface="游明朝" panose="02020400000000000000" pitchFamily="18" charset="-128"/>
                <a:cs typeface="Times New Roman" panose="02020603050405020304" pitchFamily="18" charset="0"/>
                <a:hlinkClick r:id="rId4"/>
              </a:rPr>
              <a:t>https://</a:t>
            </a:r>
            <a:r>
              <a:rPr lang="en-US" altLang="ja-JP" sz="1800" kern="100" dirty="0" smtClean="0">
                <a:latin typeface="游明朝" panose="02020400000000000000" pitchFamily="18" charset="-128"/>
                <a:ea typeface="游明朝" panose="02020400000000000000" pitchFamily="18" charset="-128"/>
                <a:cs typeface="Times New Roman" panose="02020603050405020304" pitchFamily="18" charset="0"/>
                <a:hlinkClick r:id="rId4"/>
              </a:rPr>
              <a:t>www.city.kodaira.tokyo.jp/kurashi/091/091134.html</a:t>
            </a:r>
            <a:endParaRPr lang="ja-JP" altLang="en-US" sz="18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endParaRPr lang="ja-JP" altLang="en-US" sz="1700" b="1" kern="100" dirty="0" smtClean="0">
              <a:latin typeface="+mn-ea"/>
              <a:cs typeface="Times New Roman" panose="02020603050405020304" pitchFamily="18" charset="0"/>
            </a:endParaRPr>
          </a:p>
          <a:p>
            <a:pPr marL="0" indent="0" algn="just">
              <a:buNone/>
            </a:pPr>
            <a:r>
              <a:rPr lang="en-US" altLang="ja-JP" sz="1700" b="1" kern="100" dirty="0" smtClean="0">
                <a:latin typeface="+mn-ea"/>
                <a:cs typeface="Times New Roman" panose="02020603050405020304" pitchFamily="18" charset="0"/>
              </a:rPr>
              <a:t>【</a:t>
            </a:r>
            <a:r>
              <a:rPr lang="ja-JP" altLang="en-US" sz="1700" b="1" kern="100" dirty="0" smtClean="0">
                <a:latin typeface="+mn-ea"/>
                <a:cs typeface="Times New Roman" panose="02020603050405020304" pitchFamily="18" charset="0"/>
              </a:rPr>
              <a:t>千葉市</a:t>
            </a:r>
            <a:r>
              <a:rPr lang="en-US" altLang="ja-JP" sz="1700" b="1" kern="100" dirty="0" smtClean="0">
                <a:latin typeface="+mn-ea"/>
                <a:cs typeface="Times New Roman" panose="02020603050405020304" pitchFamily="18" charset="0"/>
              </a:rPr>
              <a:t>】</a:t>
            </a:r>
            <a:r>
              <a:rPr lang="ja-JP" altLang="en-US" sz="1700" b="1" kern="100" dirty="0" smtClean="0">
                <a:latin typeface="+mn-ea"/>
                <a:cs typeface="Times New Roman" panose="02020603050405020304" pitchFamily="18" charset="0"/>
              </a:rPr>
              <a:t>国指定史跡　加曽利貝塚博物館</a:t>
            </a:r>
            <a:endParaRPr lang="ja-JP" altLang="en-US" sz="1700" b="1" kern="100" dirty="0">
              <a:latin typeface="+mn-ea"/>
              <a:cs typeface="Times New Roman" panose="02020603050405020304" pitchFamily="18" charset="0"/>
            </a:endParaRPr>
          </a:p>
          <a:p>
            <a:pPr marL="0" indent="0" algn="just">
              <a:buNone/>
            </a:pPr>
            <a:r>
              <a:rPr lang="en-US" altLang="ja-JP" sz="1800" kern="100" dirty="0" smtClean="0">
                <a:latin typeface="游明朝" panose="02020400000000000000" pitchFamily="18" charset="-128"/>
                <a:ea typeface="游明朝" panose="02020400000000000000" pitchFamily="18" charset="-128"/>
                <a:cs typeface="Times New Roman" panose="02020603050405020304" pitchFamily="18" charset="0"/>
                <a:hlinkClick r:id="rId5"/>
              </a:rPr>
              <a:t>https</a:t>
            </a:r>
            <a:r>
              <a:rPr lang="en-US" altLang="ja-JP" sz="1800" kern="100" dirty="0">
                <a:latin typeface="游明朝" panose="02020400000000000000" pitchFamily="18" charset="-128"/>
                <a:ea typeface="游明朝" panose="02020400000000000000" pitchFamily="18" charset="-128"/>
                <a:cs typeface="Times New Roman" panose="02020603050405020304" pitchFamily="18" charset="0"/>
                <a:hlinkClick r:id="rId5"/>
              </a:rPr>
              <a:t>://www.city.chiba.jp/kasori</a:t>
            </a:r>
            <a:r>
              <a:rPr lang="en-US" altLang="ja-JP" sz="1800" kern="100" dirty="0" smtClean="0">
                <a:latin typeface="游明朝" panose="02020400000000000000" pitchFamily="18" charset="-128"/>
                <a:ea typeface="游明朝" panose="02020400000000000000" pitchFamily="18" charset="-128"/>
                <a:cs typeface="Times New Roman" panose="02020603050405020304" pitchFamily="18" charset="0"/>
                <a:hlinkClick r:id="rId5"/>
              </a:rPr>
              <a:t>/</a:t>
            </a:r>
            <a:endParaRPr lang="ja-JP" altLang="en-US" sz="18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ja-JP" altLang="en-US" sz="1800" b="1" kern="100" dirty="0" smtClean="0">
              <a:latin typeface="+mn-ea"/>
              <a:cs typeface="Segoe UI Historic" panose="020B0502040204020203" pitchFamily="34" charset="0"/>
            </a:endParaRPr>
          </a:p>
          <a:p>
            <a:pPr marL="0" indent="0">
              <a:buNone/>
            </a:pPr>
            <a:r>
              <a:rPr lang="en-US" altLang="ja-JP"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船橋市</a:t>
            </a:r>
            <a:r>
              <a:rPr lang="en-US" altLang="ja-JP"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取</a:t>
            </a:r>
            <a:r>
              <a:rPr lang="ja-JP" altLang="en-US" sz="1800" b="1" kern="100" dirty="0">
                <a:latin typeface="+mn-ea"/>
                <a:cs typeface="Segoe UI Historic" panose="020B0502040204020203" pitchFamily="34" charset="0"/>
              </a:rPr>
              <a:t>掛西貝塚が船橋市初の「国史跡」に指定されました！</a:t>
            </a:r>
            <a:r>
              <a:rPr lang="ja-JP" altLang="en-US" sz="1800" b="1" u="none" strike="noStrike" kern="100" dirty="0">
                <a:effectLst/>
                <a:latin typeface="+mn-ea"/>
                <a:cs typeface="Segoe UI Historic" panose="020B0502040204020203" pitchFamily="34" charset="0"/>
              </a:rPr>
              <a:t>　</a:t>
            </a:r>
            <a:r>
              <a:rPr lang="en-US" altLang="ja-JP" sz="1400" b="1" kern="100" dirty="0">
                <a:solidFill>
                  <a:srgbClr val="0070C0"/>
                </a:solidFill>
                <a:latin typeface="+mn-ea"/>
                <a:cs typeface="Segoe UI Historic" panose="020B0502040204020203" pitchFamily="34" charset="0"/>
              </a:rPr>
              <a:t>https://www.city.funabashi.lg.jp/gakushu/0005/p092529.html</a:t>
            </a:r>
            <a:endParaRPr lang="ja-JP" altLang="en-US" sz="1400" b="1" dirty="0">
              <a:solidFill>
                <a:srgbClr val="0070C0"/>
              </a:solidFill>
              <a:latin typeface="+mn-ea"/>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205079"/>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4000" b="1" dirty="0" smtClean="0">
              <a:solidFill>
                <a:srgbClr val="FF0000"/>
              </a:solidFill>
              <a:latin typeface="+mn-ea"/>
            </a:endParaRPr>
          </a:p>
          <a:p>
            <a:r>
              <a:rPr lang="ja-JP" altLang="ja-JP" sz="7300" b="1" dirty="0" smtClean="0">
                <a:solidFill>
                  <a:srgbClr val="FF0000"/>
                </a:solidFill>
                <a:latin typeface="+mn-ea"/>
                <a:ea typeface="+mn-ea"/>
              </a:rPr>
              <a:t>３－１</a:t>
            </a:r>
            <a:r>
              <a:rPr lang="ja-JP" altLang="ja-JP" sz="7300" b="1" dirty="0">
                <a:solidFill>
                  <a:srgbClr val="FF0000"/>
                </a:solidFill>
                <a:latin typeface="+mn-ea"/>
                <a:ea typeface="+mn-ea"/>
              </a:rPr>
              <a:t>　関東の地形形成</a:t>
            </a:r>
            <a:r>
              <a:rPr lang="ja-JP" altLang="ja-JP" sz="7300" b="1" dirty="0" smtClean="0">
                <a:solidFill>
                  <a:srgbClr val="FF0000"/>
                </a:solidFill>
                <a:latin typeface="+mn-ea"/>
                <a:ea typeface="+mn-ea"/>
              </a:rPr>
              <a:t>ヒストリー</a:t>
            </a:r>
            <a:endParaRPr lang="ja-JP" altLang="en-US" sz="7300" b="1" dirty="0" smtClean="0">
              <a:solidFill>
                <a:srgbClr val="FF0000"/>
              </a:solidFill>
              <a:latin typeface="+mn-ea"/>
              <a:ea typeface="+mn-ea"/>
            </a:endParaRPr>
          </a:p>
          <a:p>
            <a:r>
              <a:rPr lang="ja-JP" altLang="ja-JP" sz="7300" b="1" dirty="0">
                <a:solidFill>
                  <a:srgbClr val="FF0000"/>
                </a:solidFill>
                <a:latin typeface="+mn-ea"/>
                <a:ea typeface="+mn-ea"/>
              </a:rPr>
              <a:t/>
            </a:r>
            <a:br>
              <a:rPr lang="ja-JP" altLang="ja-JP" sz="7300" b="1" dirty="0">
                <a:solidFill>
                  <a:srgbClr val="FF0000"/>
                </a:solidFill>
                <a:latin typeface="+mn-ea"/>
                <a:ea typeface="+mn-ea"/>
              </a:rPr>
            </a:br>
            <a:r>
              <a:rPr lang="ja-JP" altLang="ja-JP" sz="7300" b="1" dirty="0">
                <a:solidFill>
                  <a:srgbClr val="FF0000"/>
                </a:solidFill>
                <a:latin typeface="+mn-ea"/>
                <a:ea typeface="+mn-ea"/>
              </a:rPr>
              <a:t>　</a:t>
            </a:r>
            <a:r>
              <a:rPr lang="ja-JP" altLang="en-US" sz="7300" b="1" dirty="0">
                <a:solidFill>
                  <a:srgbClr val="FF0000"/>
                </a:solidFill>
                <a:latin typeface="+mn-ea"/>
                <a:ea typeface="+mn-ea"/>
              </a:rPr>
              <a:t>　　　</a:t>
            </a:r>
            <a:r>
              <a:rPr lang="ja-JP" altLang="en-US" sz="7300" b="1" dirty="0" smtClean="0">
                <a:solidFill>
                  <a:srgbClr val="FF0000"/>
                </a:solidFill>
                <a:latin typeface="+mn-ea"/>
                <a:ea typeface="+mn-ea"/>
              </a:rPr>
              <a:t>⑤先史・古代遺跡と地形</a:t>
            </a:r>
            <a:r>
              <a:rPr lang="ja-JP" altLang="ja-JP" sz="7300" b="1" dirty="0">
                <a:solidFill>
                  <a:srgbClr val="FF0000"/>
                </a:solidFill>
                <a:latin typeface="+mn-ea"/>
                <a:ea typeface="+mn-ea"/>
              </a:rPr>
              <a:t>　</a:t>
            </a:r>
            <a:r>
              <a:rPr lang="en-US" altLang="ja-JP" sz="7300" b="1" dirty="0" smtClean="0">
                <a:solidFill>
                  <a:srgbClr val="FF0000"/>
                </a:solidFill>
                <a:latin typeface="+mn-ea"/>
                <a:ea typeface="+mn-ea"/>
              </a:rPr>
              <a:t>(</a:t>
            </a:r>
            <a:r>
              <a:rPr lang="ja-JP" altLang="en-US" sz="7300" b="1" dirty="0" smtClean="0">
                <a:solidFill>
                  <a:srgbClr val="FF0000"/>
                </a:solidFill>
                <a:latin typeface="+mn-ea"/>
                <a:ea typeface="+mn-ea"/>
              </a:rPr>
              <a:t>縄文時代～</a:t>
            </a:r>
            <a:r>
              <a:rPr lang="en-US" altLang="ja-JP" sz="7300" b="1" dirty="0" smtClean="0">
                <a:solidFill>
                  <a:srgbClr val="FF0000"/>
                </a:solidFill>
                <a:latin typeface="+mn-ea"/>
                <a:ea typeface="+mn-ea"/>
              </a:rPr>
              <a:t>) </a:t>
            </a:r>
            <a:r>
              <a:rPr lang="ja-JP" altLang="en-US" sz="4000" b="1" dirty="0">
                <a:solidFill>
                  <a:srgbClr val="FF0000"/>
                </a:solidFill>
                <a:latin typeface="+mn-ea"/>
              </a:rPr>
              <a:t>　</a:t>
            </a:r>
            <a:endParaRPr lang="ja-JP" altLang="en-US" sz="4000" b="1" dirty="0">
              <a:solidFill>
                <a:srgbClr val="00CCFF"/>
              </a:solidFill>
            </a:endParaRPr>
          </a:p>
          <a:p>
            <a:r>
              <a:rPr lang="ja-JP" altLang="ja-JP" sz="2400" b="1" dirty="0">
                <a:solidFill>
                  <a:srgbClr val="FF0000"/>
                </a:solidFill>
                <a:latin typeface="+mn-ea"/>
                <a:ea typeface="+mn-ea"/>
              </a:rPr>
              <a:t>　</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988754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58986" y="1301884"/>
            <a:ext cx="8388066" cy="5251316"/>
          </a:xfrm>
        </p:spPr>
        <p:txBody>
          <a:bodyPr>
            <a:normAutofit/>
          </a:bodyPr>
          <a:lstStyle/>
          <a:p>
            <a:pPr marL="0" indent="0">
              <a:buNone/>
            </a:pPr>
            <a:r>
              <a:rPr lang="ja-JP" altLang="ja-JP" b="1" dirty="0"/>
              <a:t>　</a:t>
            </a:r>
            <a:endParaRPr lang="ja-JP" altLang="ja-JP" dirty="0">
              <a:solidFill>
                <a:srgbClr val="7030A0"/>
              </a:solidFill>
            </a:endParaRPr>
          </a:p>
          <a:p>
            <a:pPr marL="0" indent="0" algn="just">
              <a:buNone/>
            </a:pPr>
            <a:r>
              <a:rPr lang="ja-JP" altLang="en-US" sz="1800" b="1" u="none" strike="noStrike" kern="100" dirty="0" smtClean="0">
                <a:effectLst/>
                <a:latin typeface="+mn-ea"/>
                <a:cs typeface="Segoe UI Historic" panose="020B0502040204020203" pitchFamily="34" charset="0"/>
              </a:rPr>
              <a:t>■五畿七道・・・</a:t>
            </a:r>
            <a:r>
              <a:rPr lang="en-US" altLang="ja-JP" sz="1800" b="1" kern="100" dirty="0">
                <a:latin typeface="+mn-ea"/>
                <a:cs typeface="Segoe UI Historic" panose="020B0502040204020203" pitchFamily="34" charset="0"/>
              </a:rPr>
              <a:t> </a:t>
            </a:r>
            <a:r>
              <a:rPr lang="en-US" altLang="ja-JP" sz="1800" b="1" kern="100" dirty="0" smtClean="0">
                <a:latin typeface="+mn-ea"/>
                <a:cs typeface="Segoe UI Historic" panose="020B0502040204020203" pitchFamily="34" charset="0"/>
              </a:rPr>
              <a:t>645</a:t>
            </a:r>
            <a:r>
              <a:rPr lang="ja-JP" altLang="en-US" sz="1800" b="1" kern="100" dirty="0" smtClean="0">
                <a:latin typeface="+mn-ea"/>
                <a:cs typeface="Segoe UI Historic" panose="020B0502040204020203" pitchFamily="34" charset="0"/>
              </a:rPr>
              <a:t>年、大化の改新により制定。</a:t>
            </a:r>
          </a:p>
          <a:p>
            <a:pPr marL="0" indent="0" algn="just">
              <a:buNone/>
            </a:pPr>
            <a:r>
              <a:rPr lang="ja-JP" altLang="en-US" sz="1800" b="1" kern="100" dirty="0" smtClean="0">
                <a:latin typeface="+mn-ea"/>
                <a:cs typeface="Segoe UI Historic" panose="020B0502040204020203" pitchFamily="34" charset="0"/>
              </a:rPr>
              <a:t>畿内</a:t>
            </a:r>
            <a:r>
              <a:rPr lang="ja-JP" altLang="en-US" sz="1800" b="1" u="none" strike="noStrike" kern="100" dirty="0" smtClean="0">
                <a:effectLst/>
                <a:latin typeface="+mn-ea"/>
                <a:cs typeface="Segoe UI Historic" panose="020B0502040204020203" pitchFamily="34" charset="0"/>
              </a:rPr>
              <a:t>を中心に全国を分類、統治</a:t>
            </a:r>
          </a:p>
          <a:p>
            <a:pPr marL="0" indent="0" algn="just">
              <a:buNone/>
            </a:pPr>
            <a:r>
              <a:rPr lang="ja-JP" altLang="en-US" sz="1800" b="1" u="none" strike="noStrike" kern="100" dirty="0" smtClean="0">
                <a:effectLst/>
                <a:latin typeface="+mn-ea"/>
                <a:cs typeface="Segoe UI Historic" panose="020B0502040204020203" pitchFamily="34" charset="0"/>
              </a:rPr>
              <a:t>①東海道・・・甲斐国、相模国、武蔵国、安房国、上総国、下総国、常陸国</a:t>
            </a:r>
          </a:p>
          <a:p>
            <a:pPr marL="0" indent="0" algn="just">
              <a:buNone/>
            </a:pPr>
            <a:r>
              <a:rPr lang="ja-JP" altLang="en-US" sz="1800" b="1" u="none" strike="noStrike" kern="100" dirty="0" smtClean="0">
                <a:effectLst/>
                <a:latin typeface="+mn-ea"/>
                <a:cs typeface="Segoe UI Historic" panose="020B0502040204020203" pitchFamily="34" charset="0"/>
              </a:rPr>
              <a:t>②東山道・・・信濃国、上野国、（武蔵国）、下野国</a:t>
            </a:r>
            <a:endParaRPr lang="ja-JP" altLang="en-US" sz="1800" b="1" u="none" strike="noStrike" kern="100" dirty="0">
              <a:effectLst/>
              <a:latin typeface="+mn-ea"/>
              <a:cs typeface="Segoe UI Historic" panose="020B0502040204020203" pitchFamily="34" charset="0"/>
            </a:endParaRPr>
          </a:p>
          <a:p>
            <a:pPr marL="0" indent="0" algn="just">
              <a:buNone/>
            </a:pPr>
            <a:r>
              <a:rPr lang="en-US" altLang="ja-JP" sz="1800" b="1" u="none" strike="noStrike" kern="100" dirty="0" smtClean="0">
                <a:effectLst/>
                <a:latin typeface="+mn-ea"/>
                <a:cs typeface="Segoe UI Historic" panose="020B0502040204020203" pitchFamily="34" charset="0"/>
              </a:rPr>
              <a:t>※771</a:t>
            </a:r>
            <a:r>
              <a:rPr lang="ja-JP" altLang="en-US" sz="1800" b="1" u="none" strike="noStrike" kern="100" dirty="0" smtClean="0">
                <a:effectLst/>
                <a:latin typeface="+mn-ea"/>
                <a:cs typeface="Segoe UI Historic" panose="020B0502040204020203" pitchFamily="34" charset="0"/>
              </a:rPr>
              <a:t>年、武蔵国を東山道から東海道に移管</a:t>
            </a:r>
          </a:p>
          <a:p>
            <a:pPr marL="0" indent="0" algn="just">
              <a:buNone/>
            </a:pPr>
            <a:endParaRPr lang="ja-JP" altLang="en-US" sz="1800" b="1" kern="100" dirty="0">
              <a:latin typeface="+mn-ea"/>
              <a:cs typeface="Segoe UI Historic" panose="020B0502040204020203" pitchFamily="34" charset="0"/>
            </a:endParaRPr>
          </a:p>
          <a:p>
            <a:pPr marL="0" indent="0" algn="just">
              <a:buNone/>
            </a:pPr>
            <a:r>
              <a:rPr lang="ja-JP" altLang="en-US" sz="1800" b="1" u="none" strike="noStrike" kern="100" dirty="0" smtClean="0">
                <a:effectLst/>
                <a:latin typeface="+mn-ea"/>
                <a:cs typeface="Segoe UI Historic" panose="020B0502040204020203" pitchFamily="34" charset="0"/>
              </a:rPr>
              <a:t>奈良・平安時代、現在の関東地方は「板東」と呼ばれていました。</a:t>
            </a:r>
          </a:p>
          <a:p>
            <a:pPr marL="0" indent="0" algn="just">
              <a:buNone/>
            </a:pPr>
            <a:r>
              <a:rPr lang="ja-JP" altLang="en-US" sz="1800" b="1" u="none" strike="noStrike" kern="100" dirty="0" smtClean="0">
                <a:effectLst/>
                <a:latin typeface="+mn-ea"/>
                <a:cs typeface="Segoe UI Historic" panose="020B0502040204020203" pitchFamily="34" charset="0"/>
              </a:rPr>
              <a:t>「関東</a:t>
            </a:r>
            <a:r>
              <a:rPr lang="ja-JP" altLang="en-US" sz="1800" b="1" kern="100" dirty="0">
                <a:latin typeface="+mn-ea"/>
                <a:cs typeface="Segoe UI Historic" panose="020B0502040204020203" pitchFamily="34" charset="0"/>
              </a:rPr>
              <a:t>」は「三関以東</a:t>
            </a:r>
            <a:r>
              <a:rPr lang="ja-JP" altLang="en-US" sz="1800" b="1" kern="100" dirty="0" smtClean="0">
                <a:latin typeface="+mn-ea"/>
                <a:cs typeface="Segoe UI Historic" panose="020B0502040204020203" pitchFamily="34" charset="0"/>
              </a:rPr>
              <a:t>」を意味し、</a:t>
            </a:r>
            <a:r>
              <a:rPr lang="ja-JP" altLang="en-US" sz="1800" b="1" u="none" strike="noStrike" kern="100" dirty="0" smtClean="0">
                <a:effectLst/>
                <a:latin typeface="+mn-ea"/>
                <a:cs typeface="Segoe UI Historic" panose="020B0502040204020203" pitchFamily="34" charset="0"/>
              </a:rPr>
              <a:t>北陸中部地方を含みます。</a:t>
            </a:r>
          </a:p>
          <a:p>
            <a:pPr marL="0" indent="0" algn="just">
              <a:buNone/>
            </a:pPr>
            <a:r>
              <a:rPr lang="ja-JP" altLang="en-US" sz="1800" b="1" u="none" strike="noStrike" kern="100" dirty="0" smtClean="0">
                <a:effectLst/>
                <a:latin typeface="+mn-ea"/>
                <a:cs typeface="Segoe UI Historic" panose="020B0502040204020203" pitchFamily="34" charset="0"/>
              </a:rPr>
              <a:t>「三関」・・・不破関、鈴鹿関、愛発（あらち）関⇒平安時代に逢坂関</a:t>
            </a:r>
          </a:p>
          <a:p>
            <a:pPr marL="0" indent="0" algn="just">
              <a:buNone/>
            </a:pPr>
            <a:r>
              <a:rPr lang="ja-JP" altLang="en-US" sz="1800" b="1" u="none" strike="noStrike" kern="100" dirty="0" smtClean="0">
                <a:effectLst/>
                <a:latin typeface="+mn-ea"/>
                <a:cs typeface="Segoe UI Historic" panose="020B0502040204020203" pitchFamily="34" charset="0"/>
              </a:rPr>
              <a:t>鎌倉時代以降、「関東」が現在の関東地方として使われるようになりました</a:t>
            </a:r>
            <a:r>
              <a:rPr lang="ja-JP" altLang="en-US" sz="1800" b="1" u="none" strike="noStrike" kern="100" dirty="0" smtClean="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a:t>
            </a:r>
            <a:endParaRPr lang="ja-JP" altLang="en-US" b="1" dirty="0"/>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b="1" dirty="0">
                <a:solidFill>
                  <a:srgbClr val="00CCFF"/>
                </a:solidFill>
              </a:rPr>
              <a:t>テーマ③</a:t>
            </a:r>
            <a:r>
              <a:rPr lang="ja-JP" altLang="en-US" b="1" dirty="0">
                <a:solidFill>
                  <a:srgbClr val="00CCFF"/>
                </a:solidFill>
              </a:rPr>
              <a:t>　</a:t>
            </a:r>
            <a:r>
              <a:rPr lang="ja-JP" altLang="ja-JP" b="1" dirty="0">
                <a:solidFill>
                  <a:srgbClr val="00CCFF"/>
                </a:solidFill>
              </a:rPr>
              <a:t>「白熱地歴探究！地形で読み解く関東地方、首都圏の発展」</a:t>
            </a:r>
            <a:endParaRPr lang="ja-JP" altLang="en-US" b="1" dirty="0">
              <a:solidFill>
                <a:srgbClr val="00CCFF"/>
              </a:solidFill>
            </a:endParaRPr>
          </a:p>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FF0000"/>
                </a:solidFill>
                <a:latin typeface="+mn-ea"/>
                <a:ea typeface="+mn-ea"/>
              </a:rPr>
              <a:t>３－２　</a:t>
            </a:r>
            <a:r>
              <a:rPr lang="ja-JP" altLang="en-US" sz="5900" b="1" dirty="0" smtClean="0">
                <a:solidFill>
                  <a:srgbClr val="FF0000"/>
                </a:solidFill>
                <a:latin typeface="+mn-ea"/>
                <a:ea typeface="+mn-ea"/>
              </a:rPr>
              <a:t>古代史から中世へ　流域・道でとらえる関東の地誌</a:t>
            </a:r>
            <a:r>
              <a:rPr lang="en-US" altLang="ja-JP" sz="5900" b="1" dirty="0" smtClean="0">
                <a:solidFill>
                  <a:srgbClr val="FF0000"/>
                </a:solidFill>
                <a:latin typeface="+mn-ea"/>
                <a:ea typeface="+mn-ea"/>
              </a:rPr>
              <a:t> </a:t>
            </a:r>
            <a:endParaRPr lang="ja-JP" altLang="en-US" sz="5900" b="1" dirty="0">
              <a:solidFill>
                <a:srgbClr val="FF000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en-US" sz="5900" b="1" dirty="0" smtClean="0">
                <a:solidFill>
                  <a:srgbClr val="FF0000"/>
                </a:solidFill>
                <a:latin typeface="+mn-ea"/>
                <a:ea typeface="+mn-ea"/>
              </a:rPr>
              <a:t>・古代律令制の「東国」</a:t>
            </a:r>
            <a:endParaRPr lang="ja-JP" altLang="en-US" sz="5900" b="1" dirty="0">
              <a:solidFill>
                <a:srgbClr val="FF0000"/>
              </a:solidFill>
              <a:latin typeface="+mn-ea"/>
              <a:ea typeface="+mn-ea"/>
            </a:endParaRPr>
          </a:p>
          <a:p>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332443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70647" y="1274989"/>
            <a:ext cx="8673353" cy="5251316"/>
          </a:xfrm>
        </p:spPr>
        <p:txBody>
          <a:bodyPr>
            <a:normAutofit fontScale="70000" lnSpcReduction="20000"/>
          </a:bodyPr>
          <a:lstStyle/>
          <a:p>
            <a:pPr marL="0" indent="0">
              <a:buNone/>
            </a:pPr>
            <a:r>
              <a:rPr lang="ja-JP" altLang="ja-JP" b="1" dirty="0"/>
              <a:t>　</a:t>
            </a:r>
            <a:endParaRPr lang="ja-JP" altLang="ja-JP" dirty="0">
              <a:solidFill>
                <a:srgbClr val="7030A0"/>
              </a:solidFill>
            </a:endParaRPr>
          </a:p>
          <a:p>
            <a:pPr marL="0" indent="0" algn="just">
              <a:buNone/>
            </a:pPr>
            <a:r>
              <a:rPr lang="ja-JP" altLang="en-US" sz="2300" b="1" kern="100" dirty="0" smtClean="0">
                <a:latin typeface="+mn-ea"/>
                <a:cs typeface="Segoe UI Historic" panose="020B0502040204020203" pitchFamily="34" charset="0"/>
              </a:rPr>
              <a:t>■常陸国風土記</a:t>
            </a:r>
            <a:endParaRPr lang="ja-JP" altLang="en-US" sz="2300" b="1" kern="100" dirty="0">
              <a:latin typeface="+mn-ea"/>
              <a:cs typeface="Segoe UI Historic" panose="020B0502040204020203" pitchFamily="34" charset="0"/>
            </a:endParaRPr>
          </a:p>
          <a:p>
            <a:pPr marL="0" indent="0">
              <a:buNone/>
            </a:pPr>
            <a:r>
              <a:rPr lang="en-US" altLang="ja-JP" sz="1900" b="1" kern="100" dirty="0" smtClean="0">
                <a:latin typeface="+mn-ea"/>
                <a:cs typeface="Segoe UI Historic" panose="020B0502040204020203" pitchFamily="34" charset="0"/>
              </a:rPr>
              <a:t>【</a:t>
            </a:r>
            <a:r>
              <a:rPr lang="ja-JP" altLang="en-US" sz="1900" b="1" kern="100" dirty="0" smtClean="0">
                <a:latin typeface="+mn-ea"/>
                <a:cs typeface="Segoe UI Historic" panose="020B0502040204020203" pitchFamily="34" charset="0"/>
              </a:rPr>
              <a:t>茨城県</a:t>
            </a:r>
            <a:r>
              <a:rPr lang="en-US" altLang="ja-JP" sz="1900" b="1" kern="100" dirty="0" err="1" smtClean="0">
                <a:latin typeface="+mn-ea"/>
                <a:cs typeface="Segoe UI Historic" panose="020B0502040204020203" pitchFamily="34" charset="0"/>
              </a:rPr>
              <a:t>HP】</a:t>
            </a:r>
            <a:r>
              <a:rPr lang="en-US" altLang="ja-JP" sz="1800" b="1" kern="100" dirty="0" err="1" smtClean="0">
                <a:latin typeface="+mn-ea"/>
                <a:cs typeface="Segoe UI Historic" panose="020B0502040204020203" pitchFamily="34" charset="0"/>
                <a:hlinkClick r:id="rId2"/>
              </a:rPr>
              <a:t>http</a:t>
            </a:r>
            <a:r>
              <a:rPr lang="en-US" altLang="ja-JP" sz="1800" b="1" kern="100" dirty="0">
                <a:latin typeface="+mn-ea"/>
                <a:cs typeface="Segoe UI Historic" panose="020B0502040204020203" pitchFamily="34" charset="0"/>
                <a:hlinkClick r:id="rId2"/>
              </a:rPr>
              <a:t>://</a:t>
            </a:r>
            <a:r>
              <a:rPr lang="en-US" altLang="ja-JP" sz="1800" b="1" kern="100" dirty="0" smtClean="0">
                <a:latin typeface="+mn-ea"/>
                <a:cs typeface="Segoe UI Historic" panose="020B0502040204020203" pitchFamily="34" charset="0"/>
                <a:hlinkClick r:id="rId2"/>
              </a:rPr>
              <a:t>www.bunkajoho.pref.ibaraki.jp/index_fudoki.html</a:t>
            </a:r>
            <a:endParaRPr lang="ja-JP" altLang="en-US" sz="1800" b="1" kern="100" dirty="0" smtClean="0">
              <a:latin typeface="+mn-ea"/>
              <a:cs typeface="Segoe UI Historic" panose="020B0502040204020203" pitchFamily="34" charset="0"/>
            </a:endParaRPr>
          </a:p>
          <a:p>
            <a:pPr marL="0" indent="0" algn="just">
              <a:buNone/>
            </a:pPr>
            <a:endParaRPr lang="ja-JP" altLang="en-US" sz="1800" b="1" kern="100" dirty="0">
              <a:latin typeface="+mn-ea"/>
              <a:cs typeface="Segoe UI Historic" panose="020B0502040204020203" pitchFamily="34" charset="0"/>
            </a:endParaRPr>
          </a:p>
          <a:p>
            <a:pPr marL="0" indent="0" algn="just">
              <a:buNone/>
            </a:pPr>
            <a:r>
              <a:rPr lang="ja-JP" altLang="en-US" sz="1800" b="1" u="none" strike="noStrike" kern="100" dirty="0" smtClean="0">
                <a:effectLst/>
                <a:latin typeface="+mn-ea"/>
                <a:cs typeface="Segoe UI Historic" panose="020B0502040204020203" pitchFamily="34" charset="0"/>
              </a:rPr>
              <a:t>■河川の流域</a:t>
            </a:r>
            <a:r>
              <a:rPr lang="zh-CN" altLang="en-US" sz="1800" b="1" dirty="0">
                <a:latin typeface="+mn-ea"/>
              </a:rPr>
              <a:t>（国土交通省ＨＰ）</a:t>
            </a:r>
          </a:p>
          <a:p>
            <a:pPr marL="0" indent="0">
              <a:buNone/>
            </a:pPr>
            <a:r>
              <a:rPr lang="ja-JP" altLang="en-US" sz="1800" b="1" u="none" strike="noStrike" kern="100" dirty="0" smtClean="0">
                <a:solidFill>
                  <a:srgbClr val="0000FF"/>
                </a:solidFill>
                <a:effectLst/>
                <a:latin typeface="+mn-ea"/>
                <a:cs typeface="Segoe UI Historic" panose="020B0502040204020203" pitchFamily="34" charset="0"/>
              </a:rPr>
              <a:t>久慈川　</a:t>
            </a:r>
            <a:r>
              <a:rPr lang="en-US" altLang="ja-JP" sz="1500" b="1" kern="100" dirty="0" smtClean="0">
                <a:solidFill>
                  <a:srgbClr val="002060"/>
                </a:solidFill>
                <a:latin typeface="+mn-ea"/>
                <a:cs typeface="Segoe UI Historic" panose="020B0502040204020203" pitchFamily="34" charset="0"/>
                <a:hlinkClick r:id="rId3"/>
              </a:rPr>
              <a:t>https</a:t>
            </a:r>
            <a:r>
              <a:rPr lang="en-US" altLang="ja-JP" sz="1500" b="1" kern="100" dirty="0">
                <a:solidFill>
                  <a:srgbClr val="002060"/>
                </a:solidFill>
                <a:latin typeface="+mn-ea"/>
                <a:cs typeface="Segoe UI Historic" panose="020B0502040204020203" pitchFamily="34" charset="0"/>
                <a:hlinkClick r:id="rId3"/>
              </a:rPr>
              <a:t>://</a:t>
            </a:r>
            <a:r>
              <a:rPr lang="en-US" altLang="ja-JP" sz="1500" b="1" kern="100" dirty="0" smtClean="0">
                <a:solidFill>
                  <a:srgbClr val="002060"/>
                </a:solidFill>
                <a:latin typeface="+mn-ea"/>
                <a:cs typeface="Segoe UI Historic" panose="020B0502040204020203" pitchFamily="34" charset="0"/>
                <a:hlinkClick r:id="rId3"/>
              </a:rPr>
              <a:t>www.mlit.go.jp/river/toukei_chousa/kasen/jiten/nihon_kawa/0304_kujigawa/0304_kujigawa_00.html</a:t>
            </a:r>
            <a:endParaRPr lang="ja-JP" altLang="en-US" sz="1500" b="1" kern="100" dirty="0" smtClean="0">
              <a:solidFill>
                <a:srgbClr val="002060"/>
              </a:solidFill>
              <a:latin typeface="+mn-ea"/>
              <a:cs typeface="Segoe UI Historic" panose="020B0502040204020203" pitchFamily="34" charset="0"/>
            </a:endParaRPr>
          </a:p>
          <a:p>
            <a:pPr marL="0" indent="0">
              <a:buNone/>
            </a:pPr>
            <a:r>
              <a:rPr lang="ja-JP" altLang="en-US" sz="1800" b="1" kern="100" dirty="0" smtClean="0">
                <a:solidFill>
                  <a:srgbClr val="0000FF"/>
                </a:solidFill>
                <a:latin typeface="+mn-ea"/>
                <a:cs typeface="Segoe UI Historic" panose="020B0502040204020203" pitchFamily="34" charset="0"/>
              </a:rPr>
              <a:t>那珂川 　</a:t>
            </a:r>
            <a:r>
              <a:rPr lang="en-US" altLang="ja-JP" sz="1800" b="1" kern="100" dirty="0" smtClean="0">
                <a:latin typeface="+mn-ea"/>
                <a:cs typeface="Segoe UI Historic" panose="020B0502040204020203" pitchFamily="34" charset="0"/>
                <a:hlinkClick r:id="rId4"/>
              </a:rPr>
              <a:t>https</a:t>
            </a:r>
            <a:r>
              <a:rPr lang="en-US" altLang="ja-JP" sz="1800" b="1" kern="100" dirty="0">
                <a:latin typeface="+mn-ea"/>
                <a:cs typeface="Segoe UI Historic" panose="020B0502040204020203" pitchFamily="34" charset="0"/>
                <a:hlinkClick r:id="rId4"/>
              </a:rPr>
              <a:t>://</a:t>
            </a:r>
            <a:r>
              <a:rPr lang="en-US" altLang="ja-JP" sz="1800" b="1" kern="100" dirty="0" smtClean="0">
                <a:latin typeface="+mn-ea"/>
                <a:cs typeface="Segoe UI Historic" panose="020B0502040204020203" pitchFamily="34" charset="0"/>
                <a:hlinkClick r:id="rId4"/>
              </a:rPr>
              <a:t>www.mlit.go.jp/river/toukei_chousa/kasen/jiten/nihon_kawa/0314_nakagawa/0314_nakagawa_00.html</a:t>
            </a:r>
            <a:endParaRPr lang="ja-JP" altLang="en-US" sz="1800" b="1" kern="100" dirty="0" smtClean="0">
              <a:latin typeface="+mn-ea"/>
              <a:cs typeface="Segoe UI Historic" panose="020B0502040204020203" pitchFamily="34" charset="0"/>
            </a:endParaRPr>
          </a:p>
          <a:p>
            <a:pPr marL="0" indent="0">
              <a:buNone/>
            </a:pPr>
            <a:r>
              <a:rPr lang="ja-JP" altLang="en-US" sz="1800" b="1" kern="100" dirty="0" smtClean="0">
                <a:solidFill>
                  <a:srgbClr val="0000FF"/>
                </a:solidFill>
                <a:latin typeface="+mn-ea"/>
                <a:cs typeface="Segoe UI Historic" panose="020B0502040204020203" pitchFamily="34" charset="0"/>
              </a:rPr>
              <a:t>小貝川</a:t>
            </a:r>
            <a:r>
              <a:rPr lang="ja-JP" altLang="en-US" sz="1800" b="1" kern="100" dirty="0" smtClean="0">
                <a:latin typeface="+mn-ea"/>
                <a:cs typeface="Segoe UI Historic" panose="020B0502040204020203" pitchFamily="34" charset="0"/>
              </a:rPr>
              <a:t>　</a:t>
            </a:r>
            <a:r>
              <a:rPr lang="en-US" altLang="ja-JP" sz="1800" b="1" kern="100" dirty="0" smtClean="0">
                <a:latin typeface="+mn-ea"/>
                <a:cs typeface="Segoe UI Historic" panose="020B0502040204020203" pitchFamily="34" charset="0"/>
                <a:hlinkClick r:id="rId5"/>
              </a:rPr>
              <a:t>https</a:t>
            </a:r>
            <a:r>
              <a:rPr lang="en-US" altLang="ja-JP" sz="1800" b="1" kern="100" dirty="0">
                <a:latin typeface="+mn-ea"/>
                <a:cs typeface="Segoe UI Historic" panose="020B0502040204020203" pitchFamily="34" charset="0"/>
                <a:hlinkClick r:id="rId5"/>
              </a:rPr>
              <a:t>://</a:t>
            </a:r>
            <a:r>
              <a:rPr lang="en-US" altLang="ja-JP" sz="1800" b="1" kern="100" dirty="0" smtClean="0">
                <a:latin typeface="+mn-ea"/>
                <a:cs typeface="Segoe UI Historic" panose="020B0502040204020203" pitchFamily="34" charset="0"/>
                <a:hlinkClick r:id="rId5"/>
              </a:rPr>
              <a:t>www.mlit.go.jp/river/toukei_chousa/kasen/jiten/nihon_kawa/0307_kokai/0307_kokai_00.html</a:t>
            </a:r>
            <a:endParaRPr lang="ja-JP" altLang="en-US" sz="1800" b="1" kern="100" dirty="0" smtClean="0">
              <a:latin typeface="+mn-ea"/>
              <a:cs typeface="Segoe UI Historic" panose="020B0502040204020203" pitchFamily="34" charset="0"/>
            </a:endParaRPr>
          </a:p>
          <a:p>
            <a:pPr marL="0" indent="0">
              <a:buNone/>
            </a:pPr>
            <a:endParaRPr lang="en-US" altLang="ja-JP" sz="1800" b="1" kern="100" dirty="0">
              <a:latin typeface="+mn-ea"/>
              <a:cs typeface="Segoe UI Historic" panose="020B0502040204020203" pitchFamily="34" charset="0"/>
            </a:endParaRPr>
          </a:p>
          <a:p>
            <a:pPr marL="0" indent="0" algn="just">
              <a:buNone/>
            </a:pPr>
            <a:r>
              <a:rPr lang="ja-JP" altLang="en-US" sz="1800" b="1" kern="100" dirty="0" smtClean="0">
                <a:latin typeface="+mn-ea"/>
                <a:cs typeface="Segoe UI Historic" panose="020B0502040204020203" pitchFamily="34" charset="0"/>
              </a:rPr>
              <a:t>■湖沼の</a:t>
            </a:r>
            <a:r>
              <a:rPr lang="ja-JP" altLang="en-US" sz="1800" b="1" kern="100" dirty="0">
                <a:latin typeface="+mn-ea"/>
                <a:cs typeface="Segoe UI Historic" panose="020B0502040204020203" pitchFamily="34" charset="0"/>
              </a:rPr>
              <a:t>流域（国土交通省ＨＰ）</a:t>
            </a:r>
          </a:p>
          <a:p>
            <a:pPr marL="0" indent="0" algn="just">
              <a:buNone/>
            </a:pPr>
            <a:r>
              <a:rPr lang="ja-JP" altLang="en-US" sz="1800" b="1" kern="100" dirty="0" smtClean="0">
                <a:solidFill>
                  <a:srgbClr val="0000FF"/>
                </a:solidFill>
                <a:latin typeface="+mn-ea"/>
                <a:cs typeface="Segoe UI Historic" panose="020B0502040204020203" pitchFamily="34" charset="0"/>
              </a:rPr>
              <a:t>霞ヶ浦</a:t>
            </a:r>
            <a:r>
              <a:rPr lang="ja-JP" altLang="en-US" sz="1800" b="1" kern="100" dirty="0" smtClean="0">
                <a:latin typeface="+mn-ea"/>
                <a:cs typeface="Segoe UI Historic" panose="020B0502040204020203" pitchFamily="34" charset="0"/>
              </a:rPr>
              <a:t>　</a:t>
            </a:r>
            <a:r>
              <a:rPr lang="en-US" altLang="ja-JP" sz="1700" b="1" dirty="0" smtClean="0">
                <a:latin typeface="+mn-ea"/>
                <a:hlinkClick r:id="rId6"/>
              </a:rPr>
              <a:t>https</a:t>
            </a:r>
            <a:r>
              <a:rPr lang="en-US" altLang="ja-JP" sz="1700" b="1" dirty="0">
                <a:latin typeface="+mn-ea"/>
                <a:hlinkClick r:id="rId6"/>
              </a:rPr>
              <a:t>://</a:t>
            </a:r>
            <a:r>
              <a:rPr lang="en-US" altLang="ja-JP" sz="1700" b="1" dirty="0" smtClean="0">
                <a:latin typeface="+mn-ea"/>
                <a:hlinkClick r:id="rId6"/>
              </a:rPr>
              <a:t>www.mlit.go.jp/river/toukei_chousa/kasen/jiten/nihon_kawa/0302_kasumi/0302_kasumi_00.html</a:t>
            </a:r>
            <a:endParaRPr lang="ja-JP" altLang="en-US" sz="1700" b="1" dirty="0" smtClean="0">
              <a:latin typeface="+mn-ea"/>
            </a:endParaRPr>
          </a:p>
          <a:p>
            <a:pPr marL="0" indent="0" algn="just">
              <a:buNone/>
            </a:pPr>
            <a:endParaRPr lang="ja-JP" altLang="en-US" sz="1900" b="1" dirty="0" smtClean="0">
              <a:latin typeface="+mn-ea"/>
            </a:endParaRPr>
          </a:p>
          <a:p>
            <a:pPr marL="0" indent="0" algn="just">
              <a:buNone/>
            </a:pPr>
            <a:r>
              <a:rPr lang="ja-JP" altLang="en-US" sz="1800" b="1" kern="100" dirty="0">
                <a:latin typeface="+mn-ea"/>
                <a:cs typeface="Segoe UI Historic" panose="020B0502040204020203" pitchFamily="34" charset="0"/>
              </a:rPr>
              <a:t>■国府などの所在地　</a:t>
            </a:r>
          </a:p>
          <a:p>
            <a:pPr marL="0" indent="0" algn="just">
              <a:buNone/>
            </a:pPr>
            <a:r>
              <a:rPr lang="ja-JP" altLang="en-US" sz="1800" b="1" kern="100" dirty="0">
                <a:latin typeface="+mn-ea"/>
                <a:cs typeface="Segoe UI Historic" panose="020B0502040204020203" pitchFamily="34" charset="0"/>
              </a:rPr>
              <a:t>　国府　・・</a:t>
            </a:r>
            <a:r>
              <a:rPr lang="ja-JP" altLang="en-US" sz="1800" b="1" kern="100" dirty="0" smtClean="0">
                <a:latin typeface="+mn-ea"/>
                <a:cs typeface="Segoe UI Historic" panose="020B0502040204020203" pitchFamily="34" charset="0"/>
              </a:rPr>
              <a:t>・石岡市府中</a:t>
            </a:r>
            <a:r>
              <a:rPr lang="ja-JP" altLang="en-US" sz="1800" b="1" kern="100" dirty="0">
                <a:latin typeface="+mn-ea"/>
                <a:cs typeface="Segoe UI Historic" panose="020B0502040204020203" pitchFamily="34" charset="0"/>
              </a:rPr>
              <a:t>　</a:t>
            </a:r>
          </a:p>
          <a:p>
            <a:pPr marL="0" indent="0" algn="just">
              <a:buNone/>
            </a:pPr>
            <a:r>
              <a:rPr lang="ja-JP" altLang="en-US" sz="1800" b="1" kern="100" dirty="0">
                <a:latin typeface="+mn-ea"/>
                <a:cs typeface="Segoe UI Historic" panose="020B0502040204020203" pitchFamily="34" charset="0"/>
              </a:rPr>
              <a:t>　国分寺・・</a:t>
            </a:r>
            <a:r>
              <a:rPr lang="ja-JP" altLang="en-US" sz="1800" b="1" kern="100" dirty="0" smtClean="0">
                <a:latin typeface="+mn-ea"/>
                <a:cs typeface="Segoe UI Historic" panose="020B0502040204020203" pitchFamily="34" charset="0"/>
              </a:rPr>
              <a:t>・石岡市府中</a:t>
            </a:r>
            <a:r>
              <a:rPr lang="ja-JP" altLang="en-US" sz="1800" b="1" kern="100" dirty="0">
                <a:latin typeface="+mn-ea"/>
                <a:cs typeface="Segoe UI Historic" panose="020B0502040204020203" pitchFamily="34" charset="0"/>
              </a:rPr>
              <a:t>　</a:t>
            </a:r>
          </a:p>
          <a:p>
            <a:pPr marL="0" indent="0" algn="just">
              <a:buNone/>
            </a:pPr>
            <a:r>
              <a:rPr lang="ja-JP" altLang="en-US" sz="1800" b="1" kern="100" dirty="0">
                <a:latin typeface="+mn-ea"/>
                <a:cs typeface="Segoe UI Historic" panose="020B0502040204020203" pitchFamily="34" charset="0"/>
              </a:rPr>
              <a:t>　一之宮・・</a:t>
            </a:r>
            <a:r>
              <a:rPr lang="ja-JP" altLang="en-US" sz="1800" b="1" kern="100" dirty="0" smtClean="0">
                <a:latin typeface="+mn-ea"/>
                <a:cs typeface="Segoe UI Historic" panose="020B0502040204020203" pitchFamily="34" charset="0"/>
              </a:rPr>
              <a:t>・鹿嶋市「鹿島神宮」</a:t>
            </a:r>
            <a:endParaRPr lang="ja-JP" altLang="en-US" sz="1800" b="1" kern="100" dirty="0">
              <a:latin typeface="+mn-ea"/>
              <a:cs typeface="Segoe UI Historic" panose="020B0502040204020203" pitchFamily="34" charset="0"/>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b="1" dirty="0">
                <a:solidFill>
                  <a:srgbClr val="00CCFF"/>
                </a:solidFill>
              </a:rPr>
              <a:t>テーマ③</a:t>
            </a:r>
            <a:r>
              <a:rPr lang="ja-JP" altLang="en-US" b="1" dirty="0">
                <a:solidFill>
                  <a:srgbClr val="00CCFF"/>
                </a:solidFill>
              </a:rPr>
              <a:t>　</a:t>
            </a:r>
            <a:r>
              <a:rPr lang="ja-JP" altLang="ja-JP" b="1" dirty="0">
                <a:solidFill>
                  <a:srgbClr val="00CCFF"/>
                </a:solidFill>
              </a:rPr>
              <a:t>「白熱地歴探究！地形で読み解く関東地方、首都圏の発展」</a:t>
            </a:r>
            <a:endParaRPr lang="ja-JP" altLang="en-US" b="1" dirty="0">
              <a:solidFill>
                <a:srgbClr val="00CCFF"/>
              </a:solidFill>
            </a:endParaRPr>
          </a:p>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FF0000"/>
                </a:solidFill>
                <a:latin typeface="+mn-ea"/>
                <a:ea typeface="+mn-ea"/>
              </a:rPr>
              <a:t>３－２　</a:t>
            </a:r>
            <a:r>
              <a:rPr lang="ja-JP" altLang="en-US" sz="5900" b="1" dirty="0" smtClean="0">
                <a:solidFill>
                  <a:srgbClr val="FF0000"/>
                </a:solidFill>
                <a:latin typeface="+mn-ea"/>
                <a:ea typeface="+mn-ea"/>
              </a:rPr>
              <a:t>古代史から中世へ　流域・道でとらえる関東の地誌</a:t>
            </a:r>
            <a:r>
              <a:rPr lang="en-US" altLang="ja-JP" sz="5900" b="1" dirty="0" smtClean="0">
                <a:solidFill>
                  <a:srgbClr val="FF0000"/>
                </a:solidFill>
                <a:latin typeface="+mn-ea"/>
                <a:ea typeface="+mn-ea"/>
              </a:rPr>
              <a:t> </a:t>
            </a:r>
            <a:endParaRPr lang="ja-JP" altLang="en-US" sz="5900" b="1" dirty="0">
              <a:solidFill>
                <a:srgbClr val="FF000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en-US" sz="5900" b="1" dirty="0" smtClean="0">
                <a:solidFill>
                  <a:srgbClr val="FF0000"/>
                </a:solidFill>
                <a:latin typeface="+mn-ea"/>
                <a:ea typeface="+mn-ea"/>
              </a:rPr>
              <a:t>　常陸国（茨城県）　地誌</a:t>
            </a:r>
            <a:endParaRPr lang="ja-JP" altLang="en-US" sz="5900" b="1" dirty="0">
              <a:solidFill>
                <a:srgbClr val="FF0000"/>
              </a:solidFill>
              <a:latin typeface="+mn-ea"/>
              <a:ea typeface="+mn-ea"/>
            </a:endParaRPr>
          </a:p>
          <a:p>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541241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70647" y="1274989"/>
            <a:ext cx="8476405" cy="5251316"/>
          </a:xfrm>
        </p:spPr>
        <p:txBody>
          <a:bodyPr>
            <a:normAutofit fontScale="92500" lnSpcReduction="20000"/>
          </a:bodyPr>
          <a:lstStyle/>
          <a:p>
            <a:pPr marL="0" indent="0">
              <a:buNone/>
            </a:pPr>
            <a:r>
              <a:rPr lang="ja-JP" altLang="ja-JP" b="1" dirty="0"/>
              <a:t>　</a:t>
            </a:r>
            <a:endParaRPr lang="ja-JP" altLang="ja-JP" dirty="0">
              <a:solidFill>
                <a:srgbClr val="7030A0"/>
              </a:solidFill>
            </a:endParaRPr>
          </a:p>
          <a:p>
            <a:pPr marL="0" indent="0" algn="just">
              <a:buNone/>
            </a:pPr>
            <a:r>
              <a:rPr lang="ja-JP" altLang="en-US" sz="1800" b="1" kern="100" dirty="0" smtClean="0">
                <a:latin typeface="+mn-ea"/>
                <a:cs typeface="Segoe UI Historic" panose="020B0502040204020203" pitchFamily="34" charset="0"/>
              </a:rPr>
              <a:t>■栃木県の地勢・歴史</a:t>
            </a:r>
            <a:endParaRPr lang="ja-JP" altLang="en-US" sz="1800" b="1" kern="100" dirty="0">
              <a:latin typeface="+mn-ea"/>
              <a:cs typeface="Segoe UI Historic" panose="020B0502040204020203" pitchFamily="34" charset="0"/>
            </a:endParaRPr>
          </a:p>
          <a:p>
            <a:pPr marL="0" indent="0" algn="just">
              <a:buNone/>
            </a:pPr>
            <a:r>
              <a:rPr lang="en-US" altLang="ja-JP"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栃木県</a:t>
            </a:r>
            <a:r>
              <a:rPr lang="en-US" altLang="ja-JP" sz="1800" b="1" kern="100" dirty="0">
                <a:latin typeface="+mn-ea"/>
                <a:cs typeface="Segoe UI Historic" panose="020B0502040204020203" pitchFamily="34" charset="0"/>
              </a:rPr>
              <a:t>HP】</a:t>
            </a:r>
            <a:r>
              <a:rPr lang="ja-JP" altLang="en-US" sz="1800" b="1" kern="100" dirty="0">
                <a:latin typeface="+mn-ea"/>
                <a:cs typeface="Segoe UI Historic" panose="020B0502040204020203" pitchFamily="34" charset="0"/>
              </a:rPr>
              <a:t>　</a:t>
            </a:r>
            <a:endParaRPr lang="en-US" altLang="ja-JP" sz="1800" b="1" kern="100" dirty="0" smtClean="0">
              <a:latin typeface="+mn-ea"/>
              <a:cs typeface="Segoe UI Historic" panose="020B0502040204020203" pitchFamily="34" charset="0"/>
            </a:endParaRPr>
          </a:p>
          <a:p>
            <a:pPr marL="0" indent="0" algn="just">
              <a:buNone/>
            </a:pPr>
            <a:r>
              <a:rPr lang="en-US" altLang="ja-JP" sz="1800" b="1" kern="100" dirty="0" smtClean="0">
                <a:latin typeface="+mn-ea"/>
                <a:cs typeface="Segoe UI Historic" panose="020B0502040204020203" pitchFamily="34" charset="0"/>
                <a:hlinkClick r:id="rId2"/>
              </a:rPr>
              <a:t>https://www.pref.tochigi.lg.jp/c05/kensei/aramashi/sugata/chisei.html</a:t>
            </a:r>
            <a:endParaRPr lang="ja-JP" altLang="en-US" sz="1800" b="1" kern="100" dirty="0" smtClean="0">
              <a:latin typeface="+mn-ea"/>
              <a:cs typeface="Segoe UI Historic" panose="020B0502040204020203" pitchFamily="34" charset="0"/>
            </a:endParaRPr>
          </a:p>
          <a:p>
            <a:pPr marL="0" indent="0" algn="just">
              <a:buNone/>
            </a:pPr>
            <a:r>
              <a:rPr lang="en-US" altLang="ja-JP" sz="1800" b="1" kern="100" dirty="0">
                <a:latin typeface="+mn-ea"/>
                <a:cs typeface="Segoe UI Historic" panose="020B0502040204020203" pitchFamily="34" charset="0"/>
                <a:hlinkClick r:id="rId3"/>
              </a:rPr>
              <a:t>https://</a:t>
            </a:r>
            <a:r>
              <a:rPr lang="en-US" altLang="ja-JP" sz="1800" b="1" kern="100" dirty="0" smtClean="0">
                <a:latin typeface="+mn-ea"/>
                <a:cs typeface="Segoe UI Historic" panose="020B0502040204020203" pitchFamily="34" charset="0"/>
                <a:hlinkClick r:id="rId3"/>
              </a:rPr>
              <a:t>www.pref.tochigi.lg.jp/c05/kensei/aramashi/rekishi.html</a:t>
            </a:r>
            <a:endParaRPr lang="ja-JP" altLang="en-US" sz="1800" b="1" kern="100" dirty="0" smtClean="0">
              <a:latin typeface="+mn-ea"/>
              <a:cs typeface="Segoe UI Historic" panose="020B0502040204020203" pitchFamily="34" charset="0"/>
            </a:endParaRPr>
          </a:p>
          <a:p>
            <a:pPr marL="0" indent="0" algn="just">
              <a:buNone/>
            </a:pPr>
            <a:endParaRPr lang="ja-JP" altLang="en-US" sz="1800" b="1" kern="100" dirty="0">
              <a:latin typeface="+mn-ea"/>
              <a:cs typeface="Segoe UI Historic" panose="020B0502040204020203" pitchFamily="34" charset="0"/>
            </a:endParaRPr>
          </a:p>
          <a:p>
            <a:pPr marL="0" indent="0" algn="just">
              <a:buNone/>
            </a:pPr>
            <a:r>
              <a:rPr lang="ja-JP" altLang="en-US" sz="1800" b="1" u="none" strike="noStrike" kern="100" dirty="0" smtClean="0">
                <a:effectLst/>
                <a:latin typeface="+mn-ea"/>
                <a:cs typeface="Segoe UI Historic" panose="020B0502040204020203" pitchFamily="34" charset="0"/>
              </a:rPr>
              <a:t>■河川の流域</a:t>
            </a:r>
          </a:p>
          <a:p>
            <a:pPr marL="0" indent="0">
              <a:buNone/>
            </a:pPr>
            <a:r>
              <a:rPr lang="ja-JP" altLang="en-US" sz="1800" b="1" u="none" strike="noStrike" kern="100" dirty="0" smtClean="0">
                <a:solidFill>
                  <a:srgbClr val="0000FF"/>
                </a:solidFill>
                <a:effectLst/>
                <a:latin typeface="+mn-ea"/>
                <a:cs typeface="Segoe UI Historic" panose="020B0502040204020203" pitchFamily="34" charset="0"/>
              </a:rPr>
              <a:t>渡良瀬川</a:t>
            </a:r>
            <a:r>
              <a:rPr lang="ja-JP" altLang="en-US" sz="1700" b="1" dirty="0" smtClean="0">
                <a:latin typeface="+mn-ea"/>
              </a:rPr>
              <a:t>　</a:t>
            </a:r>
            <a:r>
              <a:rPr lang="en-US" altLang="ja-JP" sz="1700" b="1" dirty="0">
                <a:latin typeface="+mn-ea"/>
                <a:hlinkClick r:id="rId4"/>
              </a:rPr>
              <a:t>https://</a:t>
            </a:r>
            <a:r>
              <a:rPr lang="en-US" altLang="ja-JP" sz="1700" b="1" dirty="0" smtClean="0">
                <a:latin typeface="+mn-ea"/>
                <a:hlinkClick r:id="rId4"/>
              </a:rPr>
              <a:t>www.mlit.go.jp/river/toukei_chousa/kasen/jiten/nihon_kawa/0313_watarase/0313_watarase_00.html</a:t>
            </a:r>
            <a:endParaRPr lang="ja-JP" altLang="en-US" sz="1700" b="1" dirty="0" smtClean="0">
              <a:latin typeface="+mn-ea"/>
            </a:endParaRPr>
          </a:p>
          <a:p>
            <a:pPr marL="0" indent="0" algn="just">
              <a:buNone/>
            </a:pPr>
            <a:endParaRPr lang="ja-JP" altLang="en-US" sz="1700" b="1" kern="100" dirty="0" smtClean="0">
              <a:solidFill>
                <a:srgbClr val="0000FF"/>
              </a:solidFill>
              <a:latin typeface="+mn-ea"/>
              <a:cs typeface="Segoe UI Historic" panose="020B0502040204020203" pitchFamily="34" charset="0"/>
            </a:endParaRPr>
          </a:p>
          <a:p>
            <a:pPr marL="0" indent="0" algn="just">
              <a:buNone/>
            </a:pPr>
            <a:endParaRPr lang="ja-JP" altLang="en-US" sz="1900" b="1" dirty="0" smtClean="0">
              <a:latin typeface="+mn-ea"/>
            </a:endParaRPr>
          </a:p>
          <a:p>
            <a:pPr marL="0" indent="0" algn="just">
              <a:buNone/>
            </a:pPr>
            <a:r>
              <a:rPr lang="ja-JP" altLang="en-US" sz="1800" b="1" kern="100" dirty="0">
                <a:latin typeface="+mn-ea"/>
                <a:cs typeface="Segoe UI Historic" panose="020B0502040204020203" pitchFamily="34" charset="0"/>
              </a:rPr>
              <a:t>■国府などの所在地　</a:t>
            </a:r>
          </a:p>
          <a:p>
            <a:pPr marL="0" indent="0" algn="just">
              <a:buNone/>
            </a:pPr>
            <a:r>
              <a:rPr lang="ja-JP" altLang="en-US" sz="1800" b="1" kern="100" dirty="0">
                <a:latin typeface="+mn-ea"/>
                <a:cs typeface="Segoe UI Historic" panose="020B0502040204020203" pitchFamily="34" charset="0"/>
              </a:rPr>
              <a:t>　</a:t>
            </a:r>
            <a:r>
              <a:rPr lang="ja-JP" altLang="en-US" sz="1800" b="1" kern="100" dirty="0">
                <a:solidFill>
                  <a:srgbClr val="0070C0"/>
                </a:solidFill>
                <a:latin typeface="+mn-ea"/>
                <a:cs typeface="Segoe UI Historic" panose="020B0502040204020203" pitchFamily="34" charset="0"/>
              </a:rPr>
              <a:t>国府　・・</a:t>
            </a:r>
            <a:r>
              <a:rPr lang="ja-JP" altLang="en-US" sz="1800" b="1" kern="100" dirty="0" smtClean="0">
                <a:solidFill>
                  <a:srgbClr val="0070C0"/>
                </a:solidFill>
                <a:latin typeface="+mn-ea"/>
                <a:cs typeface="Segoe UI Historic" panose="020B0502040204020203" pitchFamily="34" charset="0"/>
              </a:rPr>
              <a:t>・栃木市田村町</a:t>
            </a:r>
            <a:r>
              <a:rPr lang="ja-JP" altLang="en-US" sz="1800" b="1" kern="100" dirty="0">
                <a:solidFill>
                  <a:srgbClr val="0070C0"/>
                </a:solidFill>
                <a:latin typeface="+mn-ea"/>
                <a:cs typeface="Segoe UI Historic" panose="020B0502040204020203" pitchFamily="34" charset="0"/>
              </a:rPr>
              <a:t>　</a:t>
            </a:r>
          </a:p>
          <a:p>
            <a:pPr marL="0" indent="0" algn="just">
              <a:buNone/>
            </a:pPr>
            <a:r>
              <a:rPr lang="ja-JP" altLang="en-US" sz="1800" b="1" kern="100" dirty="0">
                <a:solidFill>
                  <a:srgbClr val="0070C0"/>
                </a:solidFill>
                <a:latin typeface="+mn-ea"/>
                <a:cs typeface="Segoe UI Historic" panose="020B0502040204020203" pitchFamily="34" charset="0"/>
              </a:rPr>
              <a:t>　国分寺・・</a:t>
            </a:r>
            <a:r>
              <a:rPr lang="ja-JP" altLang="en-US" sz="1800" b="1" kern="100" dirty="0" smtClean="0">
                <a:solidFill>
                  <a:srgbClr val="0070C0"/>
                </a:solidFill>
                <a:latin typeface="+mn-ea"/>
                <a:cs typeface="Segoe UI Historic" panose="020B0502040204020203" pitchFamily="34" charset="0"/>
              </a:rPr>
              <a:t>・下野市国分</a:t>
            </a:r>
            <a:r>
              <a:rPr lang="ja-JP" altLang="en-US" sz="1800" b="1" kern="100" dirty="0">
                <a:solidFill>
                  <a:srgbClr val="0070C0"/>
                </a:solidFill>
                <a:latin typeface="+mn-ea"/>
                <a:cs typeface="Segoe UI Historic" panose="020B0502040204020203" pitchFamily="34" charset="0"/>
              </a:rPr>
              <a:t>　</a:t>
            </a:r>
          </a:p>
          <a:p>
            <a:pPr marL="0" indent="0" algn="just">
              <a:buNone/>
            </a:pPr>
            <a:r>
              <a:rPr lang="ja-JP" altLang="en-US" sz="1800" b="1" kern="100" dirty="0">
                <a:solidFill>
                  <a:srgbClr val="0070C0"/>
                </a:solidFill>
                <a:latin typeface="+mn-ea"/>
                <a:cs typeface="Segoe UI Historic" panose="020B0502040204020203" pitchFamily="34" charset="0"/>
              </a:rPr>
              <a:t>　一之宮・・</a:t>
            </a:r>
            <a:r>
              <a:rPr lang="ja-JP" altLang="en-US" sz="1800" b="1" kern="100" dirty="0" smtClean="0">
                <a:solidFill>
                  <a:srgbClr val="0070C0"/>
                </a:solidFill>
                <a:latin typeface="+mn-ea"/>
                <a:cs typeface="Segoe UI Historic" panose="020B0502040204020203" pitchFamily="34" charset="0"/>
              </a:rPr>
              <a:t>・宇都宮市「宇都宮二荒山（ふたあらやま）</a:t>
            </a:r>
            <a:r>
              <a:rPr lang="ja-JP" altLang="en-US" sz="1800" b="1" kern="100" dirty="0">
                <a:solidFill>
                  <a:srgbClr val="0070C0"/>
                </a:solidFill>
                <a:latin typeface="+mn-ea"/>
                <a:cs typeface="Segoe UI Historic" panose="020B0502040204020203" pitchFamily="34" charset="0"/>
              </a:rPr>
              <a:t>神社</a:t>
            </a:r>
            <a:r>
              <a:rPr lang="ja-JP" altLang="en-US" sz="1800" b="1" kern="100" dirty="0" smtClean="0">
                <a:solidFill>
                  <a:srgbClr val="0070C0"/>
                </a:solidFill>
                <a:latin typeface="+mn-ea"/>
                <a:cs typeface="Segoe UI Historic" panose="020B0502040204020203" pitchFamily="34" charset="0"/>
              </a:rPr>
              <a:t>」</a:t>
            </a:r>
          </a:p>
          <a:p>
            <a:pPr marL="0" indent="0" algn="just">
              <a:buNone/>
            </a:pPr>
            <a:r>
              <a:rPr lang="ja-JP" altLang="en-US" sz="1800" b="1" kern="100" dirty="0" smtClean="0">
                <a:solidFill>
                  <a:srgbClr val="0070C0"/>
                </a:solidFill>
                <a:latin typeface="+mn-ea"/>
                <a:cs typeface="Segoe UI Historic" panose="020B0502040204020203" pitchFamily="34" charset="0"/>
              </a:rPr>
              <a:t>　　　　　　　日光市「日光二</a:t>
            </a:r>
            <a:r>
              <a:rPr lang="ja-JP" altLang="en-US" sz="1800" b="1" kern="100" dirty="0">
                <a:solidFill>
                  <a:srgbClr val="0070C0"/>
                </a:solidFill>
                <a:latin typeface="+mn-ea"/>
                <a:cs typeface="Segoe UI Historic" panose="020B0502040204020203" pitchFamily="34" charset="0"/>
              </a:rPr>
              <a:t>荒山（ふたあらやま）神社」</a:t>
            </a:r>
          </a:p>
          <a:p>
            <a:pPr marL="0" indent="0" algn="just">
              <a:buNone/>
            </a:pPr>
            <a:endParaRPr lang="ja-JP" altLang="en-US" sz="1800" b="1" kern="100" dirty="0">
              <a:latin typeface="+mn-ea"/>
              <a:cs typeface="Segoe UI Historic" panose="020B0502040204020203" pitchFamily="34" charset="0"/>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b="1" dirty="0">
                <a:solidFill>
                  <a:srgbClr val="00CCFF"/>
                </a:solidFill>
              </a:rPr>
              <a:t>テーマ③</a:t>
            </a:r>
            <a:r>
              <a:rPr lang="ja-JP" altLang="en-US" b="1" dirty="0">
                <a:solidFill>
                  <a:srgbClr val="00CCFF"/>
                </a:solidFill>
              </a:rPr>
              <a:t>　</a:t>
            </a:r>
            <a:r>
              <a:rPr lang="ja-JP" altLang="ja-JP" b="1" dirty="0">
                <a:solidFill>
                  <a:srgbClr val="00CCFF"/>
                </a:solidFill>
              </a:rPr>
              <a:t>「白熱地歴探究！地形で読み解く関東地方、首都圏の発展」</a:t>
            </a:r>
            <a:endParaRPr lang="ja-JP" altLang="en-US" b="1" dirty="0">
              <a:solidFill>
                <a:srgbClr val="00CCFF"/>
              </a:solidFill>
            </a:endParaRPr>
          </a:p>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FF0000"/>
                </a:solidFill>
                <a:latin typeface="+mn-ea"/>
                <a:ea typeface="+mn-ea"/>
              </a:rPr>
              <a:t>３－２　</a:t>
            </a:r>
            <a:r>
              <a:rPr lang="ja-JP" altLang="en-US" sz="5900" b="1" dirty="0" smtClean="0">
                <a:solidFill>
                  <a:srgbClr val="FF0000"/>
                </a:solidFill>
                <a:latin typeface="+mn-ea"/>
                <a:ea typeface="+mn-ea"/>
              </a:rPr>
              <a:t>古代史から中世へ　流域・道でとらえる関東の地誌</a:t>
            </a:r>
            <a:r>
              <a:rPr lang="en-US" altLang="ja-JP" sz="5900" b="1" dirty="0" smtClean="0">
                <a:solidFill>
                  <a:srgbClr val="FF0000"/>
                </a:solidFill>
                <a:latin typeface="+mn-ea"/>
                <a:ea typeface="+mn-ea"/>
              </a:rPr>
              <a:t> </a:t>
            </a:r>
            <a:endParaRPr lang="ja-JP" altLang="en-US" sz="5900" b="1" dirty="0">
              <a:solidFill>
                <a:srgbClr val="FF000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en-US" sz="5900" b="1" dirty="0" smtClean="0">
                <a:solidFill>
                  <a:srgbClr val="FF0000"/>
                </a:solidFill>
                <a:latin typeface="+mn-ea"/>
                <a:ea typeface="+mn-ea"/>
              </a:rPr>
              <a:t>　下野国（栃木県）　地誌</a:t>
            </a:r>
            <a:endParaRPr lang="ja-JP" altLang="en-US" sz="5900" b="1" dirty="0">
              <a:solidFill>
                <a:srgbClr val="FF0000"/>
              </a:solidFill>
              <a:latin typeface="+mn-ea"/>
              <a:ea typeface="+mn-ea"/>
            </a:endParaRPr>
          </a:p>
          <a:p>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292444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70647" y="1274989"/>
            <a:ext cx="8476405" cy="5251316"/>
          </a:xfrm>
        </p:spPr>
        <p:txBody>
          <a:bodyPr>
            <a:normAutofit fontScale="92500" lnSpcReduction="10000"/>
          </a:bodyPr>
          <a:lstStyle/>
          <a:p>
            <a:pPr marL="0" indent="0">
              <a:buNone/>
            </a:pPr>
            <a:r>
              <a:rPr lang="ja-JP" altLang="ja-JP" b="1" dirty="0"/>
              <a:t>　</a:t>
            </a:r>
            <a:endParaRPr lang="ja-JP" altLang="ja-JP" dirty="0">
              <a:solidFill>
                <a:srgbClr val="7030A0"/>
              </a:solidFill>
            </a:endParaRPr>
          </a:p>
          <a:p>
            <a:pPr marL="0" indent="0" algn="just">
              <a:buNone/>
            </a:pPr>
            <a:r>
              <a:rPr lang="ja-JP" altLang="en-US" sz="1800" b="1" kern="100" dirty="0">
                <a:latin typeface="+mn-ea"/>
                <a:cs typeface="Segoe UI Historic" panose="020B0502040204020203" pitchFamily="34" charset="0"/>
              </a:rPr>
              <a:t>■群馬県の歴史</a:t>
            </a:r>
          </a:p>
          <a:p>
            <a:pPr marL="0" indent="0" algn="just">
              <a:buNone/>
            </a:pPr>
            <a:r>
              <a:rPr lang="en-US" altLang="ja-JP" sz="1800" b="1" kern="100" dirty="0">
                <a:latin typeface="+mn-ea"/>
                <a:cs typeface="Segoe UI Historic" panose="020B0502040204020203" pitchFamily="34" charset="0"/>
              </a:rPr>
              <a:t>【</a:t>
            </a:r>
            <a:r>
              <a:rPr lang="ja-JP" altLang="en-US" sz="1800" b="1" kern="100" dirty="0">
                <a:latin typeface="+mn-ea"/>
                <a:cs typeface="Segoe UI Historic" panose="020B0502040204020203" pitchFamily="34" charset="0"/>
              </a:rPr>
              <a:t>群馬県</a:t>
            </a:r>
            <a:r>
              <a:rPr lang="en-US" altLang="ja-JP" sz="1800" b="1" kern="100" dirty="0">
                <a:latin typeface="+mn-ea"/>
                <a:cs typeface="Segoe UI Historic" panose="020B0502040204020203" pitchFamily="34" charset="0"/>
              </a:rPr>
              <a:t>HP】</a:t>
            </a:r>
            <a:r>
              <a:rPr lang="ja-JP" altLang="en-US" sz="1800" b="1" kern="100" dirty="0">
                <a:latin typeface="+mn-ea"/>
                <a:cs typeface="Segoe UI Historic" panose="020B0502040204020203" pitchFamily="34" charset="0"/>
              </a:rPr>
              <a:t>　</a:t>
            </a:r>
            <a:r>
              <a:rPr lang="en-US" altLang="ja-JP" sz="1800" b="1" kern="100" dirty="0">
                <a:latin typeface="+mn-ea"/>
                <a:cs typeface="Segoe UI Historic" panose="020B0502040204020203" pitchFamily="34" charset="0"/>
              </a:rPr>
              <a:t>https://www.pref.gunma.jp/site/gunma-gaiyo/1053.html</a:t>
            </a:r>
          </a:p>
          <a:p>
            <a:pPr marL="0" indent="0" algn="just">
              <a:buNone/>
            </a:pPr>
            <a:endParaRPr lang="en-US" altLang="ja-JP" sz="1800" b="1" kern="100" dirty="0">
              <a:latin typeface="+mn-ea"/>
              <a:cs typeface="Segoe UI Historic" panose="020B0502040204020203" pitchFamily="34" charset="0"/>
            </a:endParaRPr>
          </a:p>
          <a:p>
            <a:pPr marL="0" indent="0" algn="just">
              <a:buNone/>
            </a:pPr>
            <a:r>
              <a:rPr lang="ja-JP" altLang="en-US" sz="1800" b="1" u="none" strike="noStrike" kern="100" dirty="0" smtClean="0">
                <a:effectLst/>
                <a:latin typeface="+mn-ea"/>
                <a:cs typeface="Segoe UI Historic" panose="020B0502040204020203" pitchFamily="34" charset="0"/>
              </a:rPr>
              <a:t>■河川の流域</a:t>
            </a:r>
          </a:p>
          <a:p>
            <a:pPr marL="0" indent="0" algn="just">
              <a:buNone/>
            </a:pPr>
            <a:r>
              <a:rPr lang="ja-JP" altLang="en-US" sz="1800" b="1" u="none" strike="noStrike" kern="100" dirty="0" smtClean="0">
                <a:solidFill>
                  <a:srgbClr val="0000FF"/>
                </a:solidFill>
                <a:effectLst/>
                <a:latin typeface="+mn-ea"/>
                <a:cs typeface="Segoe UI Historic" panose="020B0502040204020203" pitchFamily="34" charset="0"/>
              </a:rPr>
              <a:t>利根川　</a:t>
            </a:r>
            <a:r>
              <a:rPr lang="ja-JP" altLang="en-US" sz="1700" b="1" dirty="0" smtClean="0">
                <a:latin typeface="+mn-ea"/>
              </a:rPr>
              <a:t>その源を群馬県利根郡みなかみ町の大水上山（標高</a:t>
            </a:r>
            <a:r>
              <a:rPr lang="en-US" altLang="ja-JP" sz="1700" b="1" dirty="0" smtClean="0">
                <a:latin typeface="+mn-ea"/>
              </a:rPr>
              <a:t>1,831m</a:t>
            </a:r>
            <a:r>
              <a:rPr lang="ja-JP" altLang="en-US" sz="1700" b="1" dirty="0" smtClean="0">
                <a:latin typeface="+mn-ea"/>
              </a:rPr>
              <a:t>）に発し、赤谷、片品、吾妻川等を合わせ、赤城、榛名両山の中間を南流しながら、前橋市付近から流向を南東に変える。</a:t>
            </a:r>
          </a:p>
          <a:p>
            <a:pPr marL="0" indent="0" algn="just">
              <a:buNone/>
            </a:pPr>
            <a:endParaRPr lang="ja-JP" altLang="en-US" sz="1700" b="1" dirty="0" smtClean="0">
              <a:latin typeface="+mn-ea"/>
            </a:endParaRPr>
          </a:p>
          <a:p>
            <a:pPr marL="0" indent="0" algn="just">
              <a:buNone/>
            </a:pPr>
            <a:r>
              <a:rPr lang="ja-JP" altLang="en-US" sz="1800" b="1" kern="100" dirty="0" smtClean="0">
                <a:latin typeface="+mn-ea"/>
                <a:cs typeface="Segoe UI Historic" panose="020B0502040204020203" pitchFamily="34" charset="0"/>
              </a:rPr>
              <a:t>■国特別史跡　</a:t>
            </a:r>
            <a:r>
              <a:rPr lang="ja-JP" altLang="en-US" sz="1800" b="1" kern="100" dirty="0">
                <a:latin typeface="+mn-ea"/>
                <a:cs typeface="Segoe UI Historic" panose="020B0502040204020203" pitchFamily="34" charset="0"/>
              </a:rPr>
              <a:t> </a:t>
            </a:r>
            <a:endParaRPr lang="ja-JP" altLang="en-US" sz="1700" b="1" dirty="0" smtClean="0">
              <a:latin typeface="+mn-ea"/>
            </a:endParaRPr>
          </a:p>
          <a:p>
            <a:pPr marL="0" indent="0" algn="just">
              <a:buNone/>
            </a:pPr>
            <a:r>
              <a:rPr lang="en-US" altLang="ja-JP" sz="1700" b="1" dirty="0" smtClean="0">
                <a:latin typeface="+mn-ea"/>
              </a:rPr>
              <a:t>【</a:t>
            </a:r>
            <a:r>
              <a:rPr lang="ja-JP" altLang="en-US" sz="1700" b="1" dirty="0" smtClean="0">
                <a:latin typeface="+mn-ea"/>
              </a:rPr>
              <a:t>高崎市</a:t>
            </a:r>
            <a:r>
              <a:rPr lang="en-US" altLang="ja-JP" sz="1700" b="1" dirty="0" smtClean="0">
                <a:latin typeface="+mn-ea"/>
              </a:rPr>
              <a:t>HP】</a:t>
            </a:r>
            <a:r>
              <a:rPr lang="ja-JP" altLang="en-US" sz="1700" b="1" dirty="0" smtClean="0">
                <a:latin typeface="+mn-ea"/>
              </a:rPr>
              <a:t>上野三碑　</a:t>
            </a:r>
            <a:r>
              <a:rPr lang="en-US" altLang="ja-JP" sz="1700" b="1" dirty="0">
                <a:latin typeface="+mn-ea"/>
                <a:hlinkClick r:id="rId2"/>
              </a:rPr>
              <a:t>https://</a:t>
            </a:r>
            <a:r>
              <a:rPr lang="en-US" altLang="ja-JP" sz="1700" b="1" dirty="0" smtClean="0">
                <a:latin typeface="+mn-ea"/>
                <a:hlinkClick r:id="rId2"/>
              </a:rPr>
              <a:t>www.city.takasaki.gunma.jp/info/sanpi/02.html</a:t>
            </a:r>
            <a:endParaRPr lang="ja-JP" altLang="en-US" sz="1700" b="1" dirty="0" smtClean="0">
              <a:latin typeface="+mn-ea"/>
            </a:endParaRPr>
          </a:p>
          <a:p>
            <a:pPr marL="0" indent="0" algn="just">
              <a:buNone/>
            </a:pPr>
            <a:endParaRPr lang="ja-JP" altLang="en-US" sz="1900" b="1" dirty="0" smtClean="0">
              <a:latin typeface="+mn-ea"/>
            </a:endParaRPr>
          </a:p>
          <a:p>
            <a:pPr marL="0" indent="0" algn="just">
              <a:buNone/>
            </a:pPr>
            <a:r>
              <a:rPr lang="ja-JP" altLang="en-US" sz="1800" b="1" kern="100" dirty="0" smtClean="0">
                <a:latin typeface="+mn-ea"/>
                <a:cs typeface="Segoe UI Historic" panose="020B0502040204020203" pitchFamily="34" charset="0"/>
              </a:rPr>
              <a:t>■国府などの所在地　</a:t>
            </a:r>
          </a:p>
          <a:p>
            <a:pPr marL="0" indent="0" algn="just">
              <a:buNone/>
            </a:pPr>
            <a:r>
              <a:rPr lang="ja-JP" altLang="en-US" sz="1800" b="1" kern="100" dirty="0" smtClean="0">
                <a:solidFill>
                  <a:srgbClr val="0000FF"/>
                </a:solidFill>
                <a:latin typeface="+mn-ea"/>
                <a:cs typeface="Segoe UI Historic" panose="020B0502040204020203" pitchFamily="34" charset="0"/>
              </a:rPr>
              <a:t>　</a:t>
            </a:r>
            <a:r>
              <a:rPr lang="ja-JP" altLang="en-US" sz="1700" b="1" kern="100" dirty="0" smtClean="0">
                <a:solidFill>
                  <a:srgbClr val="0000FF"/>
                </a:solidFill>
                <a:latin typeface="+mn-ea"/>
                <a:cs typeface="Segoe UI Historic" panose="020B0502040204020203" pitchFamily="34" charset="0"/>
              </a:rPr>
              <a:t>国府　・・・前橋市元総社町　</a:t>
            </a:r>
            <a:endParaRPr lang="ja-JP" altLang="en-US" sz="1700" b="1" kern="100" dirty="0" smtClean="0">
              <a:solidFill>
                <a:srgbClr val="FF0000"/>
              </a:solidFill>
              <a:latin typeface="+mn-ea"/>
              <a:cs typeface="Segoe UI Historic" panose="020B0502040204020203" pitchFamily="34" charset="0"/>
            </a:endParaRPr>
          </a:p>
          <a:p>
            <a:pPr marL="0" indent="0" algn="just">
              <a:buNone/>
            </a:pPr>
            <a:r>
              <a:rPr lang="ja-JP" altLang="en-US" sz="1700" b="1" kern="100" dirty="0" smtClean="0">
                <a:solidFill>
                  <a:srgbClr val="0000FF"/>
                </a:solidFill>
                <a:latin typeface="+mn-ea"/>
                <a:cs typeface="Segoe UI Historic" panose="020B0502040204020203" pitchFamily="34" charset="0"/>
              </a:rPr>
              <a:t>　国分寺・・・高崎市東国分町　</a:t>
            </a:r>
            <a:endParaRPr lang="ja-JP" altLang="en-US" sz="1700" b="1" kern="100" dirty="0" smtClean="0">
              <a:solidFill>
                <a:srgbClr val="00B050"/>
              </a:solidFill>
              <a:latin typeface="+mn-ea"/>
              <a:cs typeface="Segoe UI Historic" panose="020B0502040204020203" pitchFamily="34" charset="0"/>
            </a:endParaRPr>
          </a:p>
          <a:p>
            <a:pPr marL="0" indent="0" algn="just">
              <a:buNone/>
            </a:pPr>
            <a:r>
              <a:rPr lang="ja-JP" altLang="en-US" sz="1700" b="1" u="none" strike="noStrike" kern="100" dirty="0" smtClean="0">
                <a:solidFill>
                  <a:srgbClr val="0000FF"/>
                </a:solidFill>
                <a:effectLst/>
                <a:latin typeface="+mn-ea"/>
                <a:cs typeface="Segoe UI Historic" panose="020B0502040204020203" pitchFamily="34" charset="0"/>
              </a:rPr>
              <a:t>　一之宮・・・富岡市「一之宮貫前（ぬきさき）神社」</a:t>
            </a:r>
            <a:endParaRPr lang="ja-JP" altLang="en-US" sz="1700" b="1" dirty="0">
              <a:solidFill>
                <a:srgbClr val="00B050"/>
              </a:solidFill>
              <a:latin typeface="+mn-ea"/>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b="1" dirty="0">
                <a:solidFill>
                  <a:srgbClr val="00CCFF"/>
                </a:solidFill>
              </a:rPr>
              <a:t>テーマ③</a:t>
            </a:r>
            <a:r>
              <a:rPr lang="ja-JP" altLang="en-US" b="1" dirty="0">
                <a:solidFill>
                  <a:srgbClr val="00CCFF"/>
                </a:solidFill>
              </a:rPr>
              <a:t>　</a:t>
            </a:r>
            <a:r>
              <a:rPr lang="ja-JP" altLang="ja-JP" b="1" dirty="0">
                <a:solidFill>
                  <a:srgbClr val="00CCFF"/>
                </a:solidFill>
              </a:rPr>
              <a:t>「白熱地歴探究！地形で読み解く関東地方、首都圏の発展」</a:t>
            </a:r>
            <a:endParaRPr lang="ja-JP" altLang="en-US" b="1" dirty="0">
              <a:solidFill>
                <a:srgbClr val="00CCFF"/>
              </a:solidFill>
            </a:endParaRPr>
          </a:p>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FF0000"/>
                </a:solidFill>
                <a:latin typeface="+mn-ea"/>
                <a:ea typeface="+mn-ea"/>
              </a:rPr>
              <a:t>３－２　</a:t>
            </a:r>
            <a:r>
              <a:rPr lang="ja-JP" altLang="en-US" sz="5900" b="1" dirty="0" smtClean="0">
                <a:solidFill>
                  <a:srgbClr val="FF0000"/>
                </a:solidFill>
                <a:latin typeface="+mn-ea"/>
                <a:ea typeface="+mn-ea"/>
              </a:rPr>
              <a:t>古代史から中世へ　流域・道でとらえる関東の地誌</a:t>
            </a:r>
            <a:r>
              <a:rPr lang="en-US" altLang="ja-JP" sz="5900" b="1" dirty="0" smtClean="0">
                <a:solidFill>
                  <a:srgbClr val="FF0000"/>
                </a:solidFill>
                <a:latin typeface="+mn-ea"/>
                <a:ea typeface="+mn-ea"/>
              </a:rPr>
              <a:t> </a:t>
            </a:r>
            <a:endParaRPr lang="ja-JP" altLang="en-US" sz="5900" b="1" dirty="0">
              <a:solidFill>
                <a:srgbClr val="FF000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en-US" sz="5900" b="1" dirty="0" smtClean="0">
                <a:solidFill>
                  <a:srgbClr val="FF0000"/>
                </a:solidFill>
                <a:latin typeface="+mn-ea"/>
                <a:ea typeface="+mn-ea"/>
              </a:rPr>
              <a:t>　上野国（群馬県）　地誌</a:t>
            </a:r>
            <a:endParaRPr lang="ja-JP" altLang="en-US" sz="5900" b="1" dirty="0">
              <a:solidFill>
                <a:srgbClr val="FF0000"/>
              </a:solidFill>
              <a:latin typeface="+mn-ea"/>
              <a:ea typeface="+mn-ea"/>
            </a:endParaRPr>
          </a:p>
          <a:p>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4030233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70647" y="1274989"/>
            <a:ext cx="8476405" cy="5251316"/>
          </a:xfrm>
        </p:spPr>
        <p:txBody>
          <a:bodyPr>
            <a:normAutofit lnSpcReduction="10000"/>
          </a:bodyPr>
          <a:lstStyle/>
          <a:p>
            <a:pPr marL="0" indent="0">
              <a:buNone/>
            </a:pPr>
            <a:r>
              <a:rPr lang="ja-JP" altLang="ja-JP" b="1" dirty="0"/>
              <a:t>　</a:t>
            </a:r>
            <a:endParaRPr lang="ja-JP" altLang="ja-JP" dirty="0">
              <a:solidFill>
                <a:srgbClr val="7030A0"/>
              </a:solidFill>
            </a:endParaRPr>
          </a:p>
          <a:p>
            <a:pPr marL="0" indent="0" algn="just">
              <a:buNone/>
            </a:pPr>
            <a:r>
              <a:rPr lang="ja-JP" altLang="en-US" sz="1800" b="1" kern="100" dirty="0" smtClean="0">
                <a:latin typeface="+mn-ea"/>
                <a:cs typeface="Segoe UI Historic" panose="020B0502040204020203" pitchFamily="34" charset="0"/>
              </a:rPr>
              <a:t>■千葉県の地勢・歴史</a:t>
            </a:r>
          </a:p>
          <a:p>
            <a:pPr marL="0" indent="0" algn="just">
              <a:buNone/>
            </a:pPr>
            <a:r>
              <a:rPr lang="en-US" altLang="ja-JP" sz="1800" b="1" kern="100" dirty="0">
                <a:latin typeface="+mn-ea"/>
                <a:cs typeface="Segoe UI Historic" panose="020B0502040204020203" pitchFamily="34" charset="0"/>
                <a:hlinkClick r:id="rId2"/>
              </a:rPr>
              <a:t>https://</a:t>
            </a:r>
            <a:r>
              <a:rPr lang="en-US" altLang="ja-JP" sz="1800" b="1" kern="100" dirty="0" smtClean="0">
                <a:latin typeface="+mn-ea"/>
                <a:cs typeface="Segoe UI Historic" panose="020B0502040204020203" pitchFamily="34" charset="0"/>
                <a:hlinkClick r:id="rId2"/>
              </a:rPr>
              <a:t>www.pref.chiba.lg.jp/kouhou/profile/sugata.html</a:t>
            </a:r>
            <a:endParaRPr lang="ja-JP" altLang="en-US" sz="1800" b="1" kern="100" dirty="0" smtClean="0">
              <a:latin typeface="+mn-ea"/>
              <a:cs typeface="Segoe UI Historic" panose="020B0502040204020203" pitchFamily="34" charset="0"/>
            </a:endParaRPr>
          </a:p>
          <a:p>
            <a:pPr marL="0" indent="0" algn="just">
              <a:buNone/>
            </a:pPr>
            <a:endParaRPr lang="ja-JP" altLang="en-US" sz="1800" b="1" kern="100" dirty="0">
              <a:latin typeface="+mn-ea"/>
              <a:cs typeface="Segoe UI Historic" panose="020B0502040204020203" pitchFamily="34" charset="0"/>
            </a:endParaRPr>
          </a:p>
          <a:p>
            <a:pPr marL="0" indent="0" algn="just">
              <a:buNone/>
            </a:pPr>
            <a:r>
              <a:rPr lang="ja-JP" altLang="en-US" sz="1800" b="1" kern="100" dirty="0" smtClean="0">
                <a:latin typeface="+mn-ea"/>
                <a:cs typeface="Segoe UI Historic" panose="020B0502040204020203" pitchFamily="34" charset="0"/>
              </a:rPr>
              <a:t>■</a:t>
            </a:r>
            <a:r>
              <a:rPr lang="ja-JP" altLang="en-US" sz="1800" b="1" kern="100" dirty="0">
                <a:latin typeface="+mn-ea"/>
                <a:cs typeface="Segoe UI Historic" panose="020B0502040204020203" pitchFamily="34" charset="0"/>
              </a:rPr>
              <a:t>国府などの所在地　</a:t>
            </a:r>
          </a:p>
          <a:p>
            <a:pPr marL="0" indent="0" algn="just">
              <a:buNone/>
            </a:pPr>
            <a:r>
              <a:rPr lang="en-US" altLang="ja-JP"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下総国</a:t>
            </a:r>
            <a:r>
              <a:rPr lang="en-US" altLang="ja-JP"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国府</a:t>
            </a:r>
            <a:r>
              <a:rPr lang="ja-JP" altLang="en-US" sz="1800" b="1" kern="100" dirty="0">
                <a:latin typeface="+mn-ea"/>
                <a:cs typeface="Segoe UI Historic" panose="020B0502040204020203" pitchFamily="34" charset="0"/>
              </a:rPr>
              <a:t>　・・</a:t>
            </a:r>
            <a:r>
              <a:rPr lang="ja-JP" altLang="en-US" sz="1800" b="1" kern="100" dirty="0" smtClean="0">
                <a:latin typeface="+mn-ea"/>
                <a:cs typeface="Segoe UI Historic" panose="020B0502040204020203" pitchFamily="34" charset="0"/>
              </a:rPr>
              <a:t>・市川市国府台</a:t>
            </a:r>
            <a:r>
              <a:rPr lang="ja-JP" altLang="en-US" sz="1800" b="1" kern="100" dirty="0">
                <a:latin typeface="+mn-ea"/>
                <a:cs typeface="Segoe UI Historic" panose="020B0502040204020203" pitchFamily="34" charset="0"/>
              </a:rPr>
              <a:t>　</a:t>
            </a:r>
          </a:p>
          <a:p>
            <a:pPr marL="0" indent="0" algn="just">
              <a:buNone/>
            </a:pPr>
            <a:r>
              <a:rPr lang="ja-JP" altLang="en-US" sz="1800" b="1" kern="100" dirty="0">
                <a:latin typeface="+mn-ea"/>
                <a:cs typeface="Segoe UI Historic" panose="020B0502040204020203" pitchFamily="34" charset="0"/>
              </a:rPr>
              <a:t>　</a:t>
            </a:r>
            <a:r>
              <a:rPr lang="ja-JP" altLang="en-US" sz="1800" b="1" kern="100" dirty="0" smtClean="0">
                <a:latin typeface="+mn-ea"/>
                <a:cs typeface="Segoe UI Historic" panose="020B0502040204020203" pitchFamily="34" charset="0"/>
              </a:rPr>
              <a:t>　　　　国分寺</a:t>
            </a:r>
            <a:r>
              <a:rPr lang="ja-JP" altLang="en-US" sz="1800" b="1" kern="100" dirty="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・市川市国分</a:t>
            </a:r>
            <a:r>
              <a:rPr lang="ja-JP" altLang="en-US" sz="1800" b="1" kern="100" dirty="0">
                <a:latin typeface="+mn-ea"/>
                <a:cs typeface="Segoe UI Historic" panose="020B0502040204020203" pitchFamily="34" charset="0"/>
              </a:rPr>
              <a:t>　</a:t>
            </a:r>
          </a:p>
          <a:p>
            <a:pPr marL="0" indent="0" algn="just">
              <a:buNone/>
            </a:pPr>
            <a:r>
              <a:rPr lang="ja-JP" altLang="en-US" sz="1800" b="1" kern="100" dirty="0">
                <a:latin typeface="+mn-ea"/>
                <a:cs typeface="Segoe UI Historic" panose="020B0502040204020203" pitchFamily="34" charset="0"/>
              </a:rPr>
              <a:t>　</a:t>
            </a:r>
            <a:r>
              <a:rPr lang="ja-JP" altLang="en-US" sz="1800" b="1" kern="100" dirty="0" smtClean="0">
                <a:latin typeface="+mn-ea"/>
                <a:cs typeface="Segoe UI Historic" panose="020B0502040204020203" pitchFamily="34" charset="0"/>
              </a:rPr>
              <a:t>　　　　一之宮</a:t>
            </a:r>
            <a:r>
              <a:rPr lang="ja-JP" altLang="en-US" sz="1800" b="1" kern="100" dirty="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・香取市「香取</a:t>
            </a:r>
            <a:r>
              <a:rPr lang="ja-JP" altLang="en-US" sz="1800" b="1" kern="100" dirty="0">
                <a:latin typeface="+mn-ea"/>
                <a:cs typeface="Segoe UI Historic" panose="020B0502040204020203" pitchFamily="34" charset="0"/>
              </a:rPr>
              <a:t>神宮</a:t>
            </a:r>
            <a:r>
              <a:rPr lang="ja-JP" altLang="en-US" sz="1800" b="1" kern="100" dirty="0" smtClean="0">
                <a:latin typeface="+mn-ea"/>
                <a:cs typeface="Segoe UI Historic" panose="020B0502040204020203" pitchFamily="34" charset="0"/>
              </a:rPr>
              <a:t>」</a:t>
            </a:r>
          </a:p>
          <a:p>
            <a:pPr marL="0" indent="0" algn="just">
              <a:buNone/>
            </a:pPr>
            <a:r>
              <a:rPr lang="en-US" altLang="ja-JP"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上総国</a:t>
            </a:r>
            <a:r>
              <a:rPr lang="en-US" altLang="ja-JP"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国府</a:t>
            </a:r>
            <a:r>
              <a:rPr lang="ja-JP" altLang="en-US" sz="1800" b="1" kern="100" dirty="0">
                <a:latin typeface="+mn-ea"/>
                <a:cs typeface="Segoe UI Historic" panose="020B0502040204020203" pitchFamily="34" charset="0"/>
              </a:rPr>
              <a:t>　・・・市原市総社　</a:t>
            </a:r>
          </a:p>
          <a:p>
            <a:pPr marL="0" indent="0" algn="just">
              <a:buNone/>
            </a:pPr>
            <a:r>
              <a:rPr lang="ja-JP" altLang="en-US" sz="1800" b="1" kern="100" dirty="0">
                <a:latin typeface="+mn-ea"/>
                <a:cs typeface="Segoe UI Historic" panose="020B0502040204020203" pitchFamily="34" charset="0"/>
              </a:rPr>
              <a:t>　</a:t>
            </a:r>
            <a:r>
              <a:rPr lang="ja-JP" altLang="en-US" sz="1800" b="1" kern="100" dirty="0" smtClean="0">
                <a:latin typeface="+mn-ea"/>
                <a:cs typeface="Segoe UI Historic" panose="020B0502040204020203" pitchFamily="34" charset="0"/>
              </a:rPr>
              <a:t>　　　　国分寺</a:t>
            </a:r>
            <a:r>
              <a:rPr lang="ja-JP" altLang="en-US" sz="1800" b="1" kern="100" dirty="0">
                <a:latin typeface="+mn-ea"/>
                <a:cs typeface="Segoe UI Historic" panose="020B0502040204020203" pitchFamily="34" charset="0"/>
              </a:rPr>
              <a:t>・・・市原市総社　</a:t>
            </a:r>
          </a:p>
          <a:p>
            <a:pPr marL="0" indent="0" algn="just">
              <a:buNone/>
            </a:pPr>
            <a:r>
              <a:rPr lang="ja-JP" altLang="en-US" sz="1800" b="1" kern="100" dirty="0">
                <a:latin typeface="+mn-ea"/>
                <a:cs typeface="Segoe UI Historic" panose="020B0502040204020203" pitchFamily="34" charset="0"/>
              </a:rPr>
              <a:t>　</a:t>
            </a:r>
            <a:r>
              <a:rPr lang="ja-JP" altLang="en-US" sz="1800" b="1" kern="100" dirty="0" smtClean="0">
                <a:latin typeface="+mn-ea"/>
                <a:cs typeface="Segoe UI Historic" panose="020B0502040204020203" pitchFamily="34" charset="0"/>
              </a:rPr>
              <a:t>　　　　一之宮</a:t>
            </a:r>
            <a:r>
              <a:rPr lang="ja-JP" altLang="en-US" sz="1800" b="1" kern="100" dirty="0">
                <a:latin typeface="+mn-ea"/>
                <a:cs typeface="Segoe UI Historic" panose="020B0502040204020203" pitchFamily="34" charset="0"/>
              </a:rPr>
              <a:t>・・・一宮町「玉前（たまさき）神社</a:t>
            </a:r>
            <a:r>
              <a:rPr lang="ja-JP" altLang="en-US" sz="1800" b="1" kern="100" dirty="0" smtClean="0">
                <a:latin typeface="+mn-ea"/>
                <a:cs typeface="Segoe UI Historic" panose="020B0502040204020203" pitchFamily="34" charset="0"/>
              </a:rPr>
              <a:t>」</a:t>
            </a:r>
          </a:p>
          <a:p>
            <a:pPr marL="0" indent="0" algn="just">
              <a:buNone/>
            </a:pPr>
            <a:r>
              <a:rPr lang="en-US" altLang="ja-JP"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安房国</a:t>
            </a:r>
            <a:r>
              <a:rPr lang="en-US" altLang="ja-JP"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国府</a:t>
            </a:r>
            <a:r>
              <a:rPr lang="ja-JP" altLang="en-US" sz="1800" b="1" kern="100" dirty="0">
                <a:latin typeface="+mn-ea"/>
                <a:cs typeface="Segoe UI Historic" panose="020B0502040204020203" pitchFamily="34" charset="0"/>
              </a:rPr>
              <a:t>　・・・南房総市府中　</a:t>
            </a:r>
          </a:p>
          <a:p>
            <a:pPr marL="0" indent="0" algn="just">
              <a:buNone/>
            </a:pPr>
            <a:r>
              <a:rPr lang="ja-JP" altLang="en-US" sz="1800" b="1" kern="100" dirty="0">
                <a:latin typeface="+mn-ea"/>
                <a:cs typeface="Segoe UI Historic" panose="020B0502040204020203" pitchFamily="34" charset="0"/>
              </a:rPr>
              <a:t>　</a:t>
            </a:r>
            <a:r>
              <a:rPr lang="ja-JP" altLang="en-US" sz="1800" b="1" kern="100" dirty="0" smtClean="0">
                <a:latin typeface="+mn-ea"/>
                <a:cs typeface="Segoe UI Historic" panose="020B0502040204020203" pitchFamily="34" charset="0"/>
              </a:rPr>
              <a:t>　　　　国分寺</a:t>
            </a:r>
            <a:r>
              <a:rPr lang="ja-JP" altLang="en-US" sz="1800" b="1" kern="100" dirty="0">
                <a:latin typeface="+mn-ea"/>
                <a:cs typeface="Segoe UI Historic" panose="020B0502040204020203" pitchFamily="34" charset="0"/>
              </a:rPr>
              <a:t>・・・館山市国分　</a:t>
            </a:r>
          </a:p>
          <a:p>
            <a:pPr marL="0" indent="0" algn="just">
              <a:buNone/>
            </a:pPr>
            <a:r>
              <a:rPr lang="ja-JP" altLang="en-US" sz="1800" b="1" kern="100" dirty="0" smtClean="0">
                <a:latin typeface="+mn-ea"/>
                <a:cs typeface="Segoe UI Historic" panose="020B0502040204020203" pitchFamily="34" charset="0"/>
              </a:rPr>
              <a:t>　　　</a:t>
            </a:r>
            <a:r>
              <a:rPr lang="ja-JP" altLang="en-US" sz="1800" b="1" kern="100" dirty="0">
                <a:latin typeface="+mn-ea"/>
                <a:cs typeface="Segoe UI Historic" panose="020B0502040204020203" pitchFamily="34" charset="0"/>
              </a:rPr>
              <a:t>　一之宮・・・館山市「安房神社」</a:t>
            </a:r>
          </a:p>
          <a:p>
            <a:pPr marL="0" indent="0" algn="just">
              <a:buNone/>
            </a:pPr>
            <a:endParaRPr lang="ja-JP" altLang="en-US" sz="1800" b="1" kern="100" dirty="0">
              <a:latin typeface="+mn-ea"/>
              <a:cs typeface="Segoe UI Historic" panose="020B0502040204020203" pitchFamily="34" charset="0"/>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b="1" dirty="0">
                <a:solidFill>
                  <a:srgbClr val="00CCFF"/>
                </a:solidFill>
              </a:rPr>
              <a:t>テーマ③</a:t>
            </a:r>
            <a:r>
              <a:rPr lang="ja-JP" altLang="en-US" b="1" dirty="0">
                <a:solidFill>
                  <a:srgbClr val="00CCFF"/>
                </a:solidFill>
              </a:rPr>
              <a:t>　</a:t>
            </a:r>
            <a:r>
              <a:rPr lang="ja-JP" altLang="ja-JP" b="1" dirty="0">
                <a:solidFill>
                  <a:srgbClr val="00CCFF"/>
                </a:solidFill>
              </a:rPr>
              <a:t>「白熱地歴探究！地形で読み解く関東地方、首都圏の発展」</a:t>
            </a:r>
            <a:endParaRPr lang="ja-JP" altLang="en-US" b="1" dirty="0">
              <a:solidFill>
                <a:srgbClr val="00CCFF"/>
              </a:solidFill>
            </a:endParaRPr>
          </a:p>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FF0000"/>
                </a:solidFill>
                <a:latin typeface="+mn-ea"/>
                <a:ea typeface="+mn-ea"/>
              </a:rPr>
              <a:t>３－２　</a:t>
            </a:r>
            <a:r>
              <a:rPr lang="ja-JP" altLang="en-US" sz="5900" b="1" dirty="0" smtClean="0">
                <a:solidFill>
                  <a:srgbClr val="FF0000"/>
                </a:solidFill>
                <a:latin typeface="+mn-ea"/>
                <a:ea typeface="+mn-ea"/>
              </a:rPr>
              <a:t>古代史から中世へ　流域・道でとらえる関東の地誌</a:t>
            </a:r>
            <a:r>
              <a:rPr lang="en-US" altLang="ja-JP" sz="5900" b="1" dirty="0" smtClean="0">
                <a:solidFill>
                  <a:srgbClr val="FF0000"/>
                </a:solidFill>
                <a:latin typeface="+mn-ea"/>
                <a:ea typeface="+mn-ea"/>
              </a:rPr>
              <a:t> </a:t>
            </a:r>
            <a:endParaRPr lang="ja-JP" altLang="en-US" sz="5900" b="1" dirty="0">
              <a:solidFill>
                <a:srgbClr val="FF000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en-US" sz="5900" b="1" dirty="0" smtClean="0">
                <a:solidFill>
                  <a:srgbClr val="FF0000"/>
                </a:solidFill>
                <a:latin typeface="+mn-ea"/>
                <a:ea typeface="+mn-ea"/>
              </a:rPr>
              <a:t>　下総国、上総国、安房国（千葉県）　地誌</a:t>
            </a:r>
            <a:endParaRPr lang="ja-JP" altLang="en-US" sz="5900" b="1" dirty="0">
              <a:solidFill>
                <a:srgbClr val="FF0000"/>
              </a:solidFill>
              <a:latin typeface="+mn-ea"/>
              <a:ea typeface="+mn-ea"/>
            </a:endParaRPr>
          </a:p>
          <a:p>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80972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839665" y="479192"/>
            <a:ext cx="8856726" cy="1636005"/>
          </a:xfrm>
        </p:spPr>
        <p:txBody>
          <a:bodyPr>
            <a:normAutofit fontScale="90000"/>
          </a:bodyPr>
          <a:lstStyle/>
          <a:p>
            <a:pPr lvl="0"/>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a:t>
            </a:r>
            <a:r>
              <a:rPr lang="ja-JP" altLang="ja-JP" sz="2000" b="1" dirty="0" smtClean="0">
                <a:solidFill>
                  <a:srgbClr val="00CCFF"/>
                </a:solidFill>
              </a:rPr>
              <a:t>地図</a:t>
            </a:r>
            <a:r>
              <a:rPr lang="ja-JP" altLang="en-US" sz="2000" b="1" dirty="0" smtClean="0">
                <a:solidFill>
                  <a:srgbClr val="00CCFF"/>
                </a:solidFill>
              </a:rPr>
              <a:t>や</a:t>
            </a:r>
            <a:r>
              <a:rPr lang="ja-JP" altLang="ja-JP" sz="2000" b="1" dirty="0" smtClean="0">
                <a:solidFill>
                  <a:srgbClr val="00CCFF"/>
                </a:solidFill>
              </a:rPr>
              <a:t>地理情報</a:t>
            </a:r>
            <a:r>
              <a:rPr lang="ja-JP" altLang="en-US" sz="2000" b="1" dirty="0" smtClean="0">
                <a:solidFill>
                  <a:srgbClr val="00CCFF"/>
                </a:solidFill>
              </a:rPr>
              <a:t>システム</a:t>
            </a:r>
            <a:r>
              <a:rPr lang="ja-JP" altLang="ja-JP" sz="2000" b="1" dirty="0" smtClean="0">
                <a:solidFill>
                  <a:srgbClr val="00CCFF"/>
                </a:solidFill>
              </a:rPr>
              <a:t>で</a:t>
            </a:r>
            <a:r>
              <a:rPr lang="ja-JP" altLang="en-US" sz="2000" b="1" dirty="0" smtClean="0">
                <a:solidFill>
                  <a:srgbClr val="00CCFF"/>
                </a:solidFill>
              </a:rPr>
              <a:t>捉え</a:t>
            </a:r>
            <a:r>
              <a:rPr lang="ja-JP" altLang="ja-JP" sz="2000" b="1" dirty="0" smtClean="0">
                <a:solidFill>
                  <a:srgbClr val="00CCFF"/>
                </a:solidFill>
              </a:rPr>
              <a:t>る</a:t>
            </a:r>
            <a:r>
              <a:rPr lang="ja-JP" altLang="en-US" sz="2000" b="1" dirty="0" smtClean="0">
                <a:solidFill>
                  <a:srgbClr val="00CCFF"/>
                </a:solidFill>
              </a:rPr>
              <a:t>現代世界</a:t>
            </a:r>
            <a:r>
              <a:rPr lang="ja-JP" altLang="ja-JP" sz="2000" b="1" dirty="0" smtClean="0">
                <a:solidFill>
                  <a:srgbClr val="00CCFF"/>
                </a:solidFill>
              </a:rPr>
              <a:t>」</a:t>
            </a:r>
            <a:r>
              <a:rPr lang="ja-JP" altLang="en-US" sz="2000" b="1" dirty="0">
                <a:solidFill>
                  <a:srgbClr val="00CCFF"/>
                </a:solidFill>
              </a:rPr>
              <a:t/>
            </a:r>
            <a:br>
              <a:rPr lang="ja-JP" altLang="en-US" sz="2000" b="1" dirty="0">
                <a:solidFill>
                  <a:srgbClr val="00CCFF"/>
                </a:solidFill>
              </a:rPr>
            </a:br>
            <a:r>
              <a:rPr lang="ja-JP" altLang="en-US" sz="2000" b="1" dirty="0">
                <a:solidFill>
                  <a:srgbClr val="00FF99"/>
                </a:solidFill>
              </a:rPr>
              <a:t/>
            </a:r>
            <a:br>
              <a:rPr lang="ja-JP" altLang="en-US" sz="2000" b="1" dirty="0">
                <a:solidFill>
                  <a:srgbClr val="00FF99"/>
                </a:solidFill>
              </a:rPr>
            </a:br>
            <a:r>
              <a:rPr lang="ja-JP" altLang="ja-JP" sz="2800" b="1" dirty="0">
                <a:solidFill>
                  <a:srgbClr val="FF0000"/>
                </a:solidFill>
                <a:latin typeface="+mn-ea"/>
                <a:ea typeface="+mn-ea"/>
              </a:rPr>
              <a:t>１－１</a:t>
            </a:r>
            <a:r>
              <a:rPr lang="ja-JP" altLang="en-US" sz="2800" b="1" dirty="0">
                <a:solidFill>
                  <a:srgbClr val="FF0000"/>
                </a:solidFill>
                <a:latin typeface="+mn-ea"/>
                <a:ea typeface="+mn-ea"/>
              </a:rPr>
              <a:t>「地理教材共有サイト」</a:t>
            </a:r>
            <a:r>
              <a:rPr lang="ja-JP" altLang="en-US" sz="2800" b="1" dirty="0">
                <a:latin typeface="+mn-ea"/>
                <a:ea typeface="+mn-ea"/>
              </a:rPr>
              <a:t/>
            </a:r>
            <a:br>
              <a:rPr lang="ja-JP" altLang="en-US" sz="2800" b="1" dirty="0">
                <a:latin typeface="+mn-ea"/>
                <a:ea typeface="+mn-ea"/>
              </a:rPr>
            </a:br>
            <a:r>
              <a:rPr lang="ja-JP" altLang="en-US" sz="2800" b="1" dirty="0"/>
              <a:t>　　　　　</a:t>
            </a:r>
            <a:r>
              <a:rPr lang="ja-JP" altLang="ja-JP" sz="2000" b="1" dirty="0"/>
              <a:t>　</a:t>
            </a:r>
            <a:r>
              <a:rPr lang="ja-JP" altLang="ja-JP" sz="2200" b="1" dirty="0">
                <a:latin typeface="+mn-ea"/>
                <a:ea typeface="+mn-ea"/>
              </a:rPr>
              <a:t/>
            </a:r>
            <a:br>
              <a:rPr lang="ja-JP" altLang="ja-JP" sz="2200" b="1" dirty="0">
                <a:latin typeface="+mn-ea"/>
                <a:ea typeface="+mn-ea"/>
              </a:rPr>
            </a:br>
            <a:r>
              <a:rPr lang="ja-JP" altLang="en-US" sz="2800" b="1" dirty="0"/>
              <a:t>　　</a:t>
            </a:r>
            <a:br>
              <a:rPr lang="ja-JP" altLang="en-US" sz="2800" b="1" dirty="0"/>
            </a:br>
            <a:r>
              <a:rPr lang="ja-JP" altLang="ja-JP" sz="2700" b="1" dirty="0"/>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1008477" y="1297194"/>
            <a:ext cx="7671289" cy="5251316"/>
          </a:xfrm>
        </p:spPr>
        <p:txBody>
          <a:bodyPr>
            <a:normAutofit fontScale="25000" lnSpcReduction="20000"/>
          </a:bodyPr>
          <a:lstStyle/>
          <a:p>
            <a:pPr marL="0" indent="0">
              <a:buNone/>
            </a:pPr>
            <a:r>
              <a:rPr lang="ja-JP" altLang="ja-JP" b="1" dirty="0"/>
              <a:t>　　　</a:t>
            </a:r>
            <a:endParaRPr lang="ja-JP" altLang="ja-JP" sz="1800" dirty="0">
              <a:solidFill>
                <a:srgbClr val="00B0F0"/>
              </a:solidFill>
            </a:endParaRPr>
          </a:p>
          <a:p>
            <a:pPr marL="0" indent="0">
              <a:lnSpc>
                <a:spcPct val="120000"/>
              </a:lnSpc>
              <a:buNone/>
            </a:pPr>
            <a:r>
              <a:rPr lang="ja-JP" altLang="en-US" sz="5400" b="1" dirty="0">
                <a:solidFill>
                  <a:srgbClr val="7030A0"/>
                </a:solidFill>
              </a:rPr>
              <a:t>　　　　　　　　　　　</a:t>
            </a:r>
            <a:r>
              <a:rPr lang="ja-JP" altLang="en-US" sz="7200" b="1" dirty="0"/>
              <a:t>企画・制作　　</a:t>
            </a:r>
            <a:r>
              <a:rPr lang="en-US" altLang="ja-JP" sz="7200" b="1" dirty="0"/>
              <a:t> </a:t>
            </a:r>
            <a:r>
              <a:rPr lang="en-US" altLang="ja-JP" sz="7200" b="1" dirty="0">
                <a:latin typeface="+mn-ea"/>
              </a:rPr>
              <a:t>ICT</a:t>
            </a:r>
            <a:r>
              <a:rPr lang="ja-JP" altLang="en-US" sz="7200" b="1" dirty="0">
                <a:latin typeface="+mn-ea"/>
              </a:rPr>
              <a:t>でシェアする地理教材研究会</a:t>
            </a:r>
          </a:p>
          <a:p>
            <a:pPr marL="0" indent="0">
              <a:lnSpc>
                <a:spcPct val="120000"/>
              </a:lnSpc>
              <a:buNone/>
            </a:pPr>
            <a:r>
              <a:rPr lang="ja-JP" altLang="en-US" sz="7200" b="1" dirty="0">
                <a:latin typeface="+mn-ea"/>
              </a:rPr>
              <a:t>　　　　　　　　　　　　　　　　（後援　全国地理教育研究会）</a:t>
            </a:r>
          </a:p>
          <a:p>
            <a:pPr marL="0" indent="0">
              <a:lnSpc>
                <a:spcPct val="120000"/>
              </a:lnSpc>
              <a:buNone/>
            </a:pPr>
            <a:endParaRPr lang="ja-JP" altLang="en-US" sz="7200" b="1" dirty="0">
              <a:latin typeface="+mn-ea"/>
            </a:endParaRPr>
          </a:p>
          <a:p>
            <a:pPr marL="0" indent="0">
              <a:lnSpc>
                <a:spcPct val="120000"/>
              </a:lnSpc>
              <a:buNone/>
            </a:pPr>
            <a:r>
              <a:rPr lang="en-US" altLang="ja-JP" sz="7200" b="1" dirty="0">
                <a:latin typeface="+mn-ea"/>
              </a:rPr>
              <a:t>【</a:t>
            </a:r>
            <a:r>
              <a:rPr lang="ja-JP" altLang="en-US" sz="7200" b="1" dirty="0">
                <a:latin typeface="+mn-ea"/>
              </a:rPr>
              <a:t>リンク</a:t>
            </a:r>
            <a:r>
              <a:rPr lang="en-US" altLang="ja-JP" sz="7200" b="1" dirty="0" smtClean="0">
                <a:latin typeface="+mn-ea"/>
              </a:rPr>
              <a:t>】</a:t>
            </a:r>
            <a:r>
              <a:rPr lang="en-US" altLang="ja-JP" sz="6400" u="sng" dirty="0" smtClean="0">
                <a:hlinkClick r:id="rId2"/>
              </a:rPr>
              <a:t>https://sites.google.com/view/geoclass2020</a:t>
            </a:r>
            <a:r>
              <a:rPr lang="en-US" altLang="ja-JP" u="sng" dirty="0" smtClean="0">
                <a:hlinkClick r:id="rId2"/>
              </a:rPr>
              <a:t>/</a:t>
            </a:r>
            <a:endParaRPr lang="ja-JP" altLang="ja-JP" dirty="0"/>
          </a:p>
          <a:p>
            <a:pPr marL="0" indent="0">
              <a:lnSpc>
                <a:spcPct val="170000"/>
              </a:lnSpc>
              <a:buNone/>
            </a:pPr>
            <a:r>
              <a:rPr lang="en-US" altLang="ja-JP" sz="8000" b="1" dirty="0">
                <a:latin typeface="+mn-ea"/>
              </a:rPr>
              <a:t>【</a:t>
            </a:r>
            <a:r>
              <a:rPr lang="ja-JP" altLang="en-US" sz="8000" b="1" dirty="0">
                <a:latin typeface="+mn-ea"/>
              </a:rPr>
              <a:t>概要</a:t>
            </a:r>
            <a:r>
              <a:rPr lang="en-US" altLang="ja-JP" sz="8000" b="1" dirty="0">
                <a:latin typeface="+mn-ea"/>
              </a:rPr>
              <a:t>】</a:t>
            </a:r>
            <a:r>
              <a:rPr lang="ja-JP" altLang="en-US" sz="8000" b="1" dirty="0">
                <a:latin typeface="+mn-ea"/>
              </a:rPr>
              <a:t>　</a:t>
            </a:r>
            <a:r>
              <a:rPr lang="ja-JP" altLang="ja-JP" sz="8000" b="1" dirty="0">
                <a:latin typeface="+mn-ea"/>
              </a:rPr>
              <a:t>地理総合の必修化で地理を初めてご担当する先生方にご活用していただくべく、全国の地理教員が地理総合の教材などを公開しているもの。</a:t>
            </a:r>
          </a:p>
          <a:p>
            <a:pPr marL="0" indent="0">
              <a:buNone/>
            </a:pPr>
            <a:endParaRPr lang="ja-JP" altLang="en-US" sz="5100" b="1" dirty="0">
              <a:latin typeface="+mn-ea"/>
            </a:endParaRPr>
          </a:p>
          <a:p>
            <a:pPr marL="0" indent="0">
              <a:lnSpc>
                <a:spcPct val="170000"/>
              </a:lnSpc>
              <a:buNone/>
            </a:pPr>
            <a:r>
              <a:rPr lang="en-US" altLang="ja-JP" sz="8000" b="1" dirty="0">
                <a:latin typeface="+mn-ea"/>
              </a:rPr>
              <a:t>【</a:t>
            </a:r>
            <a:r>
              <a:rPr lang="ja-JP" altLang="ja-JP" sz="8000" b="1" dirty="0">
                <a:latin typeface="+mn-ea"/>
              </a:rPr>
              <a:t>見どころ</a:t>
            </a:r>
            <a:r>
              <a:rPr lang="en-US" altLang="ja-JP" sz="8000" b="1" dirty="0">
                <a:latin typeface="+mn-ea"/>
              </a:rPr>
              <a:t>】</a:t>
            </a:r>
            <a:r>
              <a:rPr lang="ja-JP" altLang="ja-JP" sz="8000" b="1" dirty="0">
                <a:latin typeface="+mn-ea"/>
              </a:rPr>
              <a:t>（授業で取り上げる際のヒント・コメント</a:t>
            </a:r>
            <a:r>
              <a:rPr lang="ja-JP" altLang="en-US" sz="8000" b="1" dirty="0">
                <a:latin typeface="+mn-ea"/>
              </a:rPr>
              <a:t>等</a:t>
            </a:r>
            <a:r>
              <a:rPr lang="ja-JP" altLang="ja-JP" sz="8000" b="1" dirty="0">
                <a:latin typeface="+mn-ea"/>
              </a:rPr>
              <a:t>）</a:t>
            </a:r>
          </a:p>
          <a:p>
            <a:pPr marL="0" indent="0">
              <a:lnSpc>
                <a:spcPct val="170000"/>
              </a:lnSpc>
              <a:buNone/>
            </a:pPr>
            <a:r>
              <a:rPr lang="ja-JP" altLang="ja-JP" sz="8000" b="1" dirty="0">
                <a:latin typeface="+mn-ea"/>
              </a:rPr>
              <a:t>ダウンロードも改変も可能な形で公開しているので、学校や生徒さん実態に合わせて適宜改変してご利用ください。</a:t>
            </a:r>
          </a:p>
        </p:txBody>
      </p:sp>
    </p:spTree>
    <p:extLst>
      <p:ext uri="{BB962C8B-B14F-4D97-AF65-F5344CB8AC3E}">
        <p14:creationId xmlns:p14="http://schemas.microsoft.com/office/powerpoint/2010/main" val="1554045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70647" y="1274989"/>
            <a:ext cx="8476405" cy="5251316"/>
          </a:xfrm>
        </p:spPr>
        <p:txBody>
          <a:bodyPr>
            <a:normAutofit fontScale="92500" lnSpcReduction="20000"/>
          </a:bodyPr>
          <a:lstStyle/>
          <a:p>
            <a:pPr marL="0" indent="0">
              <a:buNone/>
            </a:pPr>
            <a:endParaRPr lang="ja-JP" altLang="ja-JP" dirty="0">
              <a:solidFill>
                <a:srgbClr val="7030A0"/>
              </a:solidFill>
            </a:endParaRPr>
          </a:p>
          <a:p>
            <a:pPr marL="0" indent="0" algn="just">
              <a:buNone/>
            </a:pPr>
            <a:r>
              <a:rPr lang="ja-JP" altLang="en-US" sz="1800" b="1" kern="100" dirty="0" smtClean="0">
                <a:latin typeface="+mn-ea"/>
                <a:cs typeface="Segoe UI Historic" panose="020B0502040204020203" pitchFamily="34" charset="0"/>
              </a:rPr>
              <a:t>■埼玉県</a:t>
            </a:r>
            <a:r>
              <a:rPr lang="ja-JP" altLang="en-US" sz="1800" b="1" kern="100" dirty="0">
                <a:latin typeface="+mn-ea"/>
                <a:cs typeface="Segoe UI Historic" panose="020B0502040204020203" pitchFamily="34" charset="0"/>
              </a:rPr>
              <a:t>の地勢・</a:t>
            </a:r>
            <a:r>
              <a:rPr lang="ja-JP" altLang="en-US" sz="1800" b="1" kern="100" dirty="0" smtClean="0">
                <a:latin typeface="+mn-ea"/>
                <a:cs typeface="Segoe UI Historic" panose="020B0502040204020203" pitchFamily="34" charset="0"/>
              </a:rPr>
              <a:t>歴史</a:t>
            </a:r>
          </a:p>
          <a:p>
            <a:pPr marL="0" indent="0" algn="just">
              <a:buNone/>
            </a:pPr>
            <a:r>
              <a:rPr lang="en-US" altLang="ja-JP" sz="1800" b="1" kern="100" dirty="0">
                <a:latin typeface="+mn-ea"/>
                <a:cs typeface="Segoe UI Historic" panose="020B0502040204020203" pitchFamily="34" charset="0"/>
                <a:hlinkClick r:id="rId2"/>
              </a:rPr>
              <a:t>https://</a:t>
            </a:r>
            <a:r>
              <a:rPr lang="en-US" altLang="ja-JP" sz="1800" b="1" kern="100" dirty="0" smtClean="0">
                <a:latin typeface="+mn-ea"/>
                <a:cs typeface="Segoe UI Historic" panose="020B0502040204020203" pitchFamily="34" charset="0"/>
                <a:hlinkClick r:id="rId2"/>
              </a:rPr>
              <a:t>www.pref.saitama.lg.jp/a0314/saitama-profile/donna.html</a:t>
            </a:r>
            <a:endParaRPr lang="ja-JP" altLang="en-US" sz="1800" b="1" kern="100" dirty="0" smtClean="0">
              <a:latin typeface="+mn-ea"/>
              <a:cs typeface="Segoe UI Historic" panose="020B0502040204020203" pitchFamily="34" charset="0"/>
            </a:endParaRPr>
          </a:p>
          <a:p>
            <a:pPr marL="0" indent="0" algn="just">
              <a:buNone/>
            </a:pPr>
            <a:endParaRPr lang="ja-JP" altLang="en-US" sz="1800" b="1" kern="100" dirty="0">
              <a:latin typeface="+mn-ea"/>
              <a:cs typeface="Segoe UI Historic" panose="020B0502040204020203" pitchFamily="34" charset="0"/>
            </a:endParaRPr>
          </a:p>
          <a:p>
            <a:pPr marL="0" indent="0">
              <a:buNone/>
            </a:pPr>
            <a:r>
              <a:rPr lang="ja-JP" altLang="en-US" sz="1800" b="1" kern="100" dirty="0" smtClean="0">
                <a:latin typeface="+mn-ea"/>
                <a:cs typeface="Segoe UI Historic" panose="020B0502040204020203" pitchFamily="34" charset="0"/>
              </a:rPr>
              <a:t>■東京都の地勢</a:t>
            </a:r>
          </a:p>
          <a:p>
            <a:pPr marL="0" indent="0">
              <a:buNone/>
            </a:pPr>
            <a:r>
              <a:rPr lang="en-US" altLang="ja-JP"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東京都建設局ＨＰ</a:t>
            </a:r>
            <a:r>
              <a:rPr lang="en-US" altLang="ja-JP"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東京の低地の概要</a:t>
            </a:r>
            <a:r>
              <a:rPr lang="en-US" altLang="ja-JP" sz="1800" b="1" kern="100" dirty="0" smtClean="0">
                <a:latin typeface="+mn-ea"/>
                <a:cs typeface="Segoe UI Historic" panose="020B0502040204020203" pitchFamily="34" charset="0"/>
              </a:rPr>
              <a:t>https</a:t>
            </a:r>
            <a:r>
              <a:rPr lang="en-US" altLang="ja-JP" sz="1800" b="1" kern="100" dirty="0">
                <a:latin typeface="+mn-ea"/>
                <a:cs typeface="Segoe UI Historic" panose="020B0502040204020203" pitchFamily="34" charset="0"/>
              </a:rPr>
              <a:t>://www.kensetsu.metro.tokyo.lg.jp/jimusho/chisui/jigyou/teichi.html</a:t>
            </a:r>
            <a:endParaRPr lang="ja-JP" altLang="en-US" sz="1800" b="1" kern="100" dirty="0">
              <a:latin typeface="+mn-ea"/>
              <a:cs typeface="Segoe UI Historic" panose="020B0502040204020203" pitchFamily="34" charset="0"/>
            </a:endParaRPr>
          </a:p>
          <a:p>
            <a:pPr marL="0" indent="0" algn="just">
              <a:buNone/>
            </a:pPr>
            <a:endParaRPr lang="ja-JP" altLang="en-US" sz="1800" b="1" u="none" strike="noStrike" kern="100" dirty="0" smtClean="0">
              <a:effectLst/>
              <a:latin typeface="+mn-ea"/>
              <a:cs typeface="Segoe UI Historic" panose="020B0502040204020203" pitchFamily="34" charset="0"/>
            </a:endParaRPr>
          </a:p>
          <a:p>
            <a:pPr marL="0" indent="0" algn="just">
              <a:buNone/>
            </a:pPr>
            <a:r>
              <a:rPr lang="ja-JP" altLang="en-US" sz="1800" b="1" u="none" strike="noStrike" kern="100" dirty="0" smtClean="0">
                <a:effectLst/>
                <a:latin typeface="+mn-ea"/>
                <a:cs typeface="Segoe UI Historic" panose="020B0502040204020203" pitchFamily="34" charset="0"/>
              </a:rPr>
              <a:t>■河川の流域</a:t>
            </a:r>
          </a:p>
          <a:p>
            <a:pPr marL="0" indent="0">
              <a:buNone/>
            </a:pPr>
            <a:r>
              <a:rPr lang="ja-JP" altLang="en-US" sz="1800" b="1" u="none" strike="noStrike" kern="100" dirty="0" smtClean="0">
                <a:solidFill>
                  <a:srgbClr val="0000FF"/>
                </a:solidFill>
                <a:effectLst/>
                <a:latin typeface="+mn-ea"/>
                <a:cs typeface="Segoe UI Historic" panose="020B0502040204020203" pitchFamily="34" charset="0"/>
              </a:rPr>
              <a:t>荒川　</a:t>
            </a:r>
            <a:r>
              <a:rPr lang="en-US" altLang="ja-JP" sz="1800" b="1" kern="100" dirty="0" smtClean="0">
                <a:solidFill>
                  <a:srgbClr val="0000FF"/>
                </a:solidFill>
                <a:latin typeface="+mn-ea"/>
                <a:cs typeface="Segoe UI Historic" panose="020B0502040204020203" pitchFamily="34" charset="0"/>
                <a:hlinkClick r:id="rId3"/>
              </a:rPr>
              <a:t>https</a:t>
            </a:r>
            <a:r>
              <a:rPr lang="en-US" altLang="ja-JP" sz="1800" b="1" kern="100" dirty="0">
                <a:solidFill>
                  <a:srgbClr val="0000FF"/>
                </a:solidFill>
                <a:latin typeface="+mn-ea"/>
                <a:cs typeface="Segoe UI Historic" panose="020B0502040204020203" pitchFamily="34" charset="0"/>
                <a:hlinkClick r:id="rId3"/>
              </a:rPr>
              <a:t>://</a:t>
            </a:r>
            <a:r>
              <a:rPr lang="en-US" altLang="ja-JP" sz="1800" b="1" kern="100" dirty="0" smtClean="0">
                <a:solidFill>
                  <a:srgbClr val="0000FF"/>
                </a:solidFill>
                <a:latin typeface="+mn-ea"/>
                <a:cs typeface="Segoe UI Historic" panose="020B0502040204020203" pitchFamily="34" charset="0"/>
                <a:hlinkClick r:id="rId3"/>
              </a:rPr>
              <a:t>www.mlit.go.jp/river/toukei_chousa/kasen/jiten/nihon_kawa/0306_arakawa/0306_arakawa_00.html</a:t>
            </a:r>
            <a:endParaRPr lang="ja-JP" altLang="en-US" sz="1800" b="1" kern="100" dirty="0" smtClean="0">
              <a:solidFill>
                <a:srgbClr val="0000FF"/>
              </a:solidFill>
              <a:latin typeface="+mn-ea"/>
              <a:cs typeface="Segoe UI Historic" panose="020B0502040204020203" pitchFamily="34" charset="0"/>
            </a:endParaRPr>
          </a:p>
          <a:p>
            <a:pPr marL="0" indent="0" algn="just">
              <a:buNone/>
            </a:pPr>
            <a:endParaRPr lang="ja-JP" altLang="en-US" sz="1800" b="1" kern="100" dirty="0" smtClean="0">
              <a:latin typeface="+mn-ea"/>
              <a:cs typeface="Segoe UI Historic" panose="020B0502040204020203" pitchFamily="34" charset="0"/>
            </a:endParaRPr>
          </a:p>
          <a:p>
            <a:pPr marL="0" indent="0" algn="just">
              <a:buNone/>
            </a:pPr>
            <a:r>
              <a:rPr lang="ja-JP" altLang="en-US" sz="1800" b="1" kern="100" dirty="0" smtClean="0">
                <a:latin typeface="+mn-ea"/>
                <a:cs typeface="Segoe UI Historic" panose="020B0502040204020203" pitchFamily="34" charset="0"/>
              </a:rPr>
              <a:t>■</a:t>
            </a:r>
            <a:r>
              <a:rPr lang="ja-JP" altLang="en-US" sz="1800" b="1" kern="100" dirty="0">
                <a:latin typeface="+mn-ea"/>
                <a:cs typeface="Segoe UI Historic" panose="020B0502040204020203" pitchFamily="34" charset="0"/>
              </a:rPr>
              <a:t>国府などの所在地　</a:t>
            </a:r>
          </a:p>
          <a:p>
            <a:pPr marL="0" indent="0" algn="just">
              <a:buNone/>
            </a:pPr>
            <a:r>
              <a:rPr lang="ja-JP" altLang="en-US" sz="1800" b="1" kern="100" dirty="0">
                <a:latin typeface="+mn-ea"/>
                <a:cs typeface="Segoe UI Historic" panose="020B0502040204020203" pitchFamily="34" charset="0"/>
              </a:rPr>
              <a:t>　</a:t>
            </a:r>
            <a:r>
              <a:rPr lang="ja-JP" altLang="en-US" sz="1600" b="1" kern="100" dirty="0">
                <a:latin typeface="+mn-ea"/>
                <a:cs typeface="Segoe UI Historic" panose="020B0502040204020203" pitchFamily="34" charset="0"/>
              </a:rPr>
              <a:t>国府　・・</a:t>
            </a:r>
            <a:r>
              <a:rPr lang="ja-JP" altLang="en-US" sz="1600" b="1" kern="100" dirty="0" smtClean="0">
                <a:latin typeface="+mn-ea"/>
                <a:cs typeface="Segoe UI Historic" panose="020B0502040204020203" pitchFamily="34" charset="0"/>
              </a:rPr>
              <a:t>・東京都府中市宮町</a:t>
            </a:r>
            <a:r>
              <a:rPr lang="ja-JP" altLang="en-US" sz="1600" b="1" kern="100" dirty="0">
                <a:latin typeface="+mn-ea"/>
                <a:cs typeface="Segoe UI Historic" panose="020B0502040204020203" pitchFamily="34" charset="0"/>
              </a:rPr>
              <a:t>　</a:t>
            </a:r>
          </a:p>
          <a:p>
            <a:pPr marL="0" indent="0" algn="just">
              <a:buNone/>
            </a:pPr>
            <a:r>
              <a:rPr lang="ja-JP" altLang="en-US" sz="1600" b="1" kern="100" dirty="0">
                <a:latin typeface="+mn-ea"/>
                <a:cs typeface="Segoe UI Historic" panose="020B0502040204020203" pitchFamily="34" charset="0"/>
              </a:rPr>
              <a:t>　国分寺・・</a:t>
            </a:r>
            <a:r>
              <a:rPr lang="ja-JP" altLang="en-US" sz="1600" b="1" kern="100" dirty="0" smtClean="0">
                <a:latin typeface="+mn-ea"/>
                <a:cs typeface="Segoe UI Historic" panose="020B0502040204020203" pitchFamily="34" charset="0"/>
              </a:rPr>
              <a:t>・東京都国分寺市</a:t>
            </a:r>
            <a:r>
              <a:rPr lang="ja-JP" altLang="en-US" sz="1600" b="1" kern="100" dirty="0">
                <a:latin typeface="+mn-ea"/>
                <a:cs typeface="Segoe UI Historic" panose="020B0502040204020203" pitchFamily="34" charset="0"/>
              </a:rPr>
              <a:t>　</a:t>
            </a:r>
          </a:p>
          <a:p>
            <a:pPr marL="0" indent="0" algn="just">
              <a:buNone/>
            </a:pPr>
            <a:r>
              <a:rPr lang="ja-JP" altLang="en-US" sz="1600" b="1" kern="100" dirty="0">
                <a:latin typeface="+mn-ea"/>
                <a:cs typeface="Segoe UI Historic" panose="020B0502040204020203" pitchFamily="34" charset="0"/>
              </a:rPr>
              <a:t>　一之宮・・</a:t>
            </a:r>
            <a:r>
              <a:rPr lang="ja-JP" altLang="en-US" sz="1600" b="1" kern="100" dirty="0" smtClean="0">
                <a:latin typeface="+mn-ea"/>
                <a:cs typeface="Segoe UI Historic" panose="020B0502040204020203" pitchFamily="34" charset="0"/>
              </a:rPr>
              <a:t>・東京都多摩市「小野神社」、さいたま市「氷川神社</a:t>
            </a:r>
            <a:r>
              <a:rPr lang="ja-JP" altLang="en-US" sz="2100" b="1" kern="100" dirty="0" smtClean="0">
                <a:latin typeface="+mn-ea"/>
                <a:cs typeface="Segoe UI Historic" panose="020B0502040204020203" pitchFamily="34" charset="0"/>
              </a:rPr>
              <a:t>」</a:t>
            </a:r>
            <a:endParaRPr lang="ja-JP" altLang="en-US" sz="2100" b="1" kern="100" dirty="0">
              <a:latin typeface="+mn-ea"/>
              <a:cs typeface="Segoe UI Historic" panose="020B0502040204020203" pitchFamily="34" charset="0"/>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b="1" dirty="0">
                <a:solidFill>
                  <a:srgbClr val="00CCFF"/>
                </a:solidFill>
              </a:rPr>
              <a:t>テーマ③</a:t>
            </a:r>
            <a:r>
              <a:rPr lang="ja-JP" altLang="en-US" b="1" dirty="0">
                <a:solidFill>
                  <a:srgbClr val="00CCFF"/>
                </a:solidFill>
              </a:rPr>
              <a:t>　</a:t>
            </a:r>
            <a:r>
              <a:rPr lang="ja-JP" altLang="ja-JP" b="1" dirty="0">
                <a:solidFill>
                  <a:srgbClr val="00CCFF"/>
                </a:solidFill>
              </a:rPr>
              <a:t>「白熱地歴探究！地形で読み解く関東地方、首都圏の発展」</a:t>
            </a:r>
            <a:endParaRPr lang="ja-JP" altLang="en-US" b="1" dirty="0">
              <a:solidFill>
                <a:srgbClr val="00CCFF"/>
              </a:solidFill>
            </a:endParaRPr>
          </a:p>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FF0000"/>
                </a:solidFill>
                <a:latin typeface="+mn-ea"/>
                <a:ea typeface="+mn-ea"/>
              </a:rPr>
              <a:t>３－２　</a:t>
            </a:r>
            <a:r>
              <a:rPr lang="ja-JP" altLang="en-US" sz="5900" b="1" dirty="0" smtClean="0">
                <a:solidFill>
                  <a:srgbClr val="FF0000"/>
                </a:solidFill>
                <a:latin typeface="+mn-ea"/>
                <a:ea typeface="+mn-ea"/>
              </a:rPr>
              <a:t>古代史から中世へ　流域・道でとらえる関東の地誌</a:t>
            </a:r>
            <a:r>
              <a:rPr lang="en-US" altLang="ja-JP" sz="5900" b="1" dirty="0" smtClean="0">
                <a:solidFill>
                  <a:srgbClr val="FF0000"/>
                </a:solidFill>
                <a:latin typeface="+mn-ea"/>
                <a:ea typeface="+mn-ea"/>
              </a:rPr>
              <a:t> </a:t>
            </a:r>
            <a:endParaRPr lang="ja-JP" altLang="en-US" sz="5900" b="1" dirty="0">
              <a:solidFill>
                <a:srgbClr val="FF000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en-US" sz="5900" b="1" dirty="0" smtClean="0">
                <a:solidFill>
                  <a:srgbClr val="FF0000"/>
                </a:solidFill>
                <a:latin typeface="+mn-ea"/>
                <a:ea typeface="+mn-ea"/>
              </a:rPr>
              <a:t>　武蔵国（埼玉県、東京都、神奈川県東部）　地誌</a:t>
            </a:r>
            <a:endParaRPr lang="ja-JP" altLang="en-US" sz="5900" b="1" dirty="0">
              <a:solidFill>
                <a:srgbClr val="FF0000"/>
              </a:solidFill>
              <a:latin typeface="+mn-ea"/>
              <a:ea typeface="+mn-ea"/>
            </a:endParaRPr>
          </a:p>
          <a:p>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619265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70647" y="1274988"/>
            <a:ext cx="8673353" cy="5381305"/>
          </a:xfrm>
        </p:spPr>
        <p:txBody>
          <a:bodyPr>
            <a:normAutofit fontScale="85000" lnSpcReduction="20000"/>
          </a:bodyPr>
          <a:lstStyle/>
          <a:p>
            <a:pPr marL="0" indent="0">
              <a:buNone/>
            </a:pPr>
            <a:r>
              <a:rPr lang="ja-JP" altLang="ja-JP" b="1" dirty="0"/>
              <a:t>　</a:t>
            </a:r>
            <a:endParaRPr lang="ja-JP" altLang="ja-JP" dirty="0">
              <a:solidFill>
                <a:srgbClr val="7030A0"/>
              </a:solidFill>
            </a:endParaRPr>
          </a:p>
          <a:p>
            <a:pPr marL="0" indent="0" algn="just">
              <a:buNone/>
            </a:pPr>
            <a:r>
              <a:rPr lang="ja-JP" altLang="en-US" sz="1800" b="1" u="none" strike="noStrike" kern="100" dirty="0" smtClean="0">
                <a:effectLst/>
                <a:latin typeface="+mn-ea"/>
                <a:cs typeface="Segoe UI Historic" panose="020B0502040204020203" pitchFamily="34" charset="0"/>
              </a:rPr>
              <a:t>■河川の流域</a:t>
            </a:r>
          </a:p>
          <a:p>
            <a:pPr marL="0" indent="0" algn="just">
              <a:buNone/>
            </a:pPr>
            <a:r>
              <a:rPr lang="ja-JP" altLang="en-US" sz="1800" b="1" u="none" strike="noStrike" kern="100" dirty="0" smtClean="0">
                <a:solidFill>
                  <a:srgbClr val="0000FF"/>
                </a:solidFill>
                <a:effectLst/>
                <a:latin typeface="+mn-ea"/>
                <a:cs typeface="Segoe UI Historic" panose="020B0502040204020203" pitchFamily="34" charset="0"/>
              </a:rPr>
              <a:t>相模川・・・</a:t>
            </a:r>
            <a:r>
              <a:rPr lang="en-US" altLang="ja-JP" sz="1800" b="1" kern="100" dirty="0">
                <a:solidFill>
                  <a:srgbClr val="0000FF"/>
                </a:solidFill>
                <a:latin typeface="+mn-ea"/>
                <a:cs typeface="Segoe UI Historic" panose="020B0502040204020203" pitchFamily="34" charset="0"/>
              </a:rPr>
              <a:t> </a:t>
            </a:r>
            <a:r>
              <a:rPr lang="ja-JP" altLang="en-US" sz="1800" b="1" kern="100" dirty="0" smtClean="0">
                <a:solidFill>
                  <a:srgbClr val="0000FF"/>
                </a:solidFill>
                <a:latin typeface="+mn-ea"/>
                <a:cs typeface="Segoe UI Historic" panose="020B0502040204020203" pitchFamily="34" charset="0"/>
              </a:rPr>
              <a:t>相模野台地には旧石器時代から遺跡が多い</a:t>
            </a:r>
          </a:p>
          <a:p>
            <a:pPr marL="0" indent="0" algn="just">
              <a:buNone/>
            </a:pPr>
            <a:r>
              <a:rPr lang="ja-JP" altLang="en-US" sz="1700" b="1" dirty="0" smtClean="0">
                <a:latin typeface="+mn-ea"/>
              </a:rPr>
              <a:t>相模川は、</a:t>
            </a:r>
            <a:r>
              <a:rPr lang="ja-JP" altLang="en-US" sz="1600" b="1" dirty="0" smtClean="0">
                <a:latin typeface="+mn-ea"/>
              </a:rPr>
              <a:t>山梨県東部を流れて</a:t>
            </a:r>
            <a:r>
              <a:rPr lang="ja-JP" altLang="en-US" sz="1600" b="1" dirty="0">
                <a:latin typeface="+mn-ea"/>
              </a:rPr>
              <a:t>神奈川県に入り、「相模川」と名を変え、相模ダム</a:t>
            </a:r>
            <a:r>
              <a:rPr lang="ja-JP" altLang="en-US" sz="1600" b="1" dirty="0" smtClean="0">
                <a:latin typeface="+mn-ea"/>
              </a:rPr>
              <a:t>、城山ダム</a:t>
            </a:r>
          </a:p>
          <a:p>
            <a:pPr marL="0" indent="0" algn="just">
              <a:buNone/>
            </a:pPr>
            <a:r>
              <a:rPr lang="ja-JP" altLang="en-US" sz="1600" b="1" dirty="0" smtClean="0">
                <a:latin typeface="+mn-ea"/>
              </a:rPr>
              <a:t>を</a:t>
            </a:r>
            <a:r>
              <a:rPr lang="ja-JP" altLang="en-US" sz="1600" b="1" dirty="0">
                <a:latin typeface="+mn-ea"/>
              </a:rPr>
              <a:t>経て流路を南に転じ、神奈川県中央部を流下し、中津川などの支川を</a:t>
            </a:r>
            <a:r>
              <a:rPr lang="ja-JP" altLang="en-US" sz="1600" b="1" dirty="0" smtClean="0">
                <a:latin typeface="+mn-ea"/>
              </a:rPr>
              <a:t>合わせて</a:t>
            </a:r>
          </a:p>
          <a:p>
            <a:pPr marL="0" indent="0" algn="just">
              <a:buNone/>
            </a:pPr>
            <a:r>
              <a:rPr lang="ja-JP" altLang="en-US" sz="1600" b="1" dirty="0" smtClean="0">
                <a:latin typeface="+mn-ea"/>
              </a:rPr>
              <a:t>相模</a:t>
            </a:r>
            <a:r>
              <a:rPr lang="ja-JP" altLang="en-US" sz="1600" b="1" dirty="0">
                <a:latin typeface="+mn-ea"/>
              </a:rPr>
              <a:t>湾に</a:t>
            </a:r>
            <a:r>
              <a:rPr lang="ja-JP" altLang="en-US" sz="1600" b="1" dirty="0" smtClean="0">
                <a:latin typeface="+mn-ea"/>
              </a:rPr>
              <a:t>注いでいる。</a:t>
            </a:r>
            <a:r>
              <a:rPr lang="zh-CN" altLang="en-US" sz="1600" b="1" dirty="0" smtClean="0">
                <a:latin typeface="+mn-ea"/>
              </a:rPr>
              <a:t>（</a:t>
            </a:r>
            <a:r>
              <a:rPr lang="zh-CN" altLang="en-US" sz="1600" b="1" dirty="0">
                <a:latin typeface="+mn-ea"/>
              </a:rPr>
              <a:t>国土交通省ＨＰ）</a:t>
            </a:r>
          </a:p>
          <a:p>
            <a:pPr marL="0" indent="0" algn="just">
              <a:buNone/>
            </a:pPr>
            <a:r>
              <a:rPr lang="ja-JP" altLang="en-US" sz="1700" b="1" dirty="0" smtClean="0">
                <a:latin typeface="+mn-ea"/>
              </a:rPr>
              <a:t>　</a:t>
            </a:r>
            <a:endParaRPr lang="ja-JP" altLang="en-US" sz="1800" b="1" u="none" strike="noStrike" kern="100" dirty="0" smtClean="0">
              <a:solidFill>
                <a:srgbClr val="0000FF"/>
              </a:solidFill>
              <a:effectLst/>
              <a:latin typeface="+mn-ea"/>
              <a:cs typeface="Segoe UI Historic" panose="020B0502040204020203" pitchFamily="34" charset="0"/>
            </a:endParaRPr>
          </a:p>
          <a:p>
            <a:pPr marL="0" indent="0" algn="just">
              <a:buNone/>
            </a:pPr>
            <a:r>
              <a:rPr lang="ja-JP" altLang="en-US" sz="1800" b="1" kern="100" dirty="0" smtClean="0">
                <a:latin typeface="+mn-ea"/>
                <a:cs typeface="Segoe UI Historic" panose="020B0502040204020203" pitchFamily="34" charset="0"/>
              </a:rPr>
              <a:t>■古墳時代　</a:t>
            </a:r>
            <a:r>
              <a:rPr lang="ja-JP" altLang="en-US" sz="1800" b="1" kern="100" dirty="0">
                <a:latin typeface="+mn-ea"/>
                <a:cs typeface="Segoe UI Historic" panose="020B0502040204020203" pitchFamily="34" charset="0"/>
              </a:rPr>
              <a:t> </a:t>
            </a:r>
            <a:r>
              <a:rPr lang="ja-JP" altLang="en-US" sz="1800" b="1" kern="100" dirty="0" smtClean="0">
                <a:latin typeface="+mn-ea"/>
                <a:cs typeface="Segoe UI Historic" panose="020B0502040204020203" pitchFamily="34" charset="0"/>
              </a:rPr>
              <a:t>流域別に２大勢力</a:t>
            </a:r>
          </a:p>
          <a:p>
            <a:pPr marL="0" indent="0" algn="just">
              <a:buNone/>
            </a:pPr>
            <a:r>
              <a:rPr lang="ja-JP" altLang="en-US" sz="1600" b="1" kern="100" dirty="0" smtClean="0">
                <a:latin typeface="+mn-ea"/>
                <a:cs typeface="Segoe UI Historic" panose="020B0502040204020203" pitchFamily="34" charset="0"/>
              </a:rPr>
              <a:t>■</a:t>
            </a:r>
            <a:r>
              <a:rPr lang="ja-JP" altLang="en-US" sz="1600" b="1" kern="100" dirty="0">
                <a:latin typeface="+mn-ea"/>
                <a:cs typeface="Segoe UI Historic" panose="020B0502040204020203" pitchFamily="34" charset="0"/>
              </a:rPr>
              <a:t>国府の所在地　</a:t>
            </a:r>
            <a:r>
              <a:rPr lang="ja-JP" altLang="en-US" sz="1600" b="1" kern="100" dirty="0" smtClean="0">
                <a:latin typeface="+mn-ea"/>
                <a:cs typeface="Segoe UI Historic" panose="020B0502040204020203" pitchFamily="34" charset="0"/>
              </a:rPr>
              <a:t>　高座郡⇒大住郡⇒余綾郡と移転　</a:t>
            </a:r>
            <a:r>
              <a:rPr lang="en-US" altLang="ja-JP" sz="1600" b="1" kern="100" dirty="0" smtClean="0">
                <a:latin typeface="+mn-ea"/>
                <a:cs typeface="Segoe UI Historic" panose="020B0502040204020203" pitchFamily="34" charset="0"/>
              </a:rPr>
              <a:t>※</a:t>
            </a:r>
            <a:r>
              <a:rPr lang="ja-JP" altLang="en-US" sz="1600" b="1" kern="100" dirty="0">
                <a:latin typeface="+mn-ea"/>
                <a:cs typeface="Segoe UI Historic" panose="020B0502040204020203" pitchFamily="34" charset="0"/>
              </a:rPr>
              <a:t>諸説あり</a:t>
            </a:r>
          </a:p>
          <a:p>
            <a:pPr marL="0" indent="0" algn="just">
              <a:buNone/>
            </a:pPr>
            <a:r>
              <a:rPr lang="ja-JP" altLang="en-US" sz="1700" b="1" dirty="0" smtClean="0">
                <a:latin typeface="+mn-ea"/>
              </a:rPr>
              <a:t>　</a:t>
            </a:r>
            <a:r>
              <a:rPr lang="ja-JP" altLang="en-US" sz="1800" b="1" kern="100" dirty="0" smtClean="0">
                <a:solidFill>
                  <a:srgbClr val="0000FF"/>
                </a:solidFill>
                <a:latin typeface="+mn-ea"/>
                <a:cs typeface="Segoe UI Historic" panose="020B0502040204020203" pitchFamily="34" charset="0"/>
              </a:rPr>
              <a:t>相武（さがむ）国造・</a:t>
            </a:r>
            <a:r>
              <a:rPr lang="ja-JP" altLang="en-US" sz="1800" b="1" kern="100" dirty="0">
                <a:solidFill>
                  <a:srgbClr val="0000FF"/>
                </a:solidFill>
                <a:latin typeface="+mn-ea"/>
                <a:cs typeface="Segoe UI Historic" panose="020B0502040204020203" pitchFamily="34" charset="0"/>
              </a:rPr>
              <a:t>・</a:t>
            </a:r>
            <a:r>
              <a:rPr lang="ja-JP" altLang="en-US" sz="1800" b="1" kern="100" dirty="0" smtClean="0">
                <a:solidFill>
                  <a:srgbClr val="0000FF"/>
                </a:solidFill>
                <a:latin typeface="+mn-ea"/>
                <a:cs typeface="Segoe UI Historic" panose="020B0502040204020203" pitchFamily="34" charset="0"/>
              </a:rPr>
              <a:t>・</a:t>
            </a:r>
            <a:r>
              <a:rPr lang="ja-JP" altLang="en-US" sz="1800" b="1" kern="100" dirty="0">
                <a:solidFill>
                  <a:srgbClr val="0000FF"/>
                </a:solidFill>
                <a:latin typeface="+mn-ea"/>
                <a:cs typeface="Segoe UI Historic" panose="020B0502040204020203" pitchFamily="34" charset="0"/>
              </a:rPr>
              <a:t>相模</a:t>
            </a:r>
            <a:r>
              <a:rPr lang="ja-JP" altLang="en-US" sz="1800" b="1" kern="100" dirty="0" smtClean="0">
                <a:solidFill>
                  <a:srgbClr val="0000FF"/>
                </a:solidFill>
                <a:latin typeface="+mn-ea"/>
                <a:cs typeface="Segoe UI Historic" panose="020B0502040204020203" pitchFamily="34" charset="0"/>
              </a:rPr>
              <a:t>川流域に</a:t>
            </a:r>
            <a:r>
              <a:rPr lang="ja-JP" altLang="en-US" sz="1800" b="1" kern="100" dirty="0" smtClean="0">
                <a:solidFill>
                  <a:srgbClr val="FF0000"/>
                </a:solidFill>
                <a:latin typeface="+mn-ea"/>
                <a:cs typeface="Segoe UI Historic" panose="020B0502040204020203" pitchFamily="34" charset="0"/>
              </a:rPr>
              <a:t>４つの拠点</a:t>
            </a:r>
          </a:p>
          <a:p>
            <a:pPr marL="0" indent="0" algn="just">
              <a:buNone/>
            </a:pPr>
            <a:r>
              <a:rPr lang="ja-JP" altLang="en-US" sz="1800" b="1" kern="100" dirty="0" smtClean="0">
                <a:solidFill>
                  <a:srgbClr val="FF0000"/>
                </a:solidFill>
                <a:latin typeface="+mn-ea"/>
                <a:cs typeface="Segoe UI Historic" panose="020B0502040204020203" pitchFamily="34" charset="0"/>
              </a:rPr>
              <a:t>　</a:t>
            </a:r>
            <a:r>
              <a:rPr lang="ja-JP" altLang="en-US" sz="1800" b="1" dirty="0" smtClean="0">
                <a:latin typeface="+mn-ea"/>
              </a:rPr>
              <a:t>　　①台地　海老名市　　</a:t>
            </a:r>
            <a:r>
              <a:rPr lang="ja-JP" altLang="en-US" sz="1800" b="1" kern="100" dirty="0" smtClean="0">
                <a:solidFill>
                  <a:srgbClr val="00B050"/>
                </a:solidFill>
                <a:latin typeface="+mn-ea"/>
                <a:cs typeface="Segoe UI Historic" panose="020B0502040204020203" pitchFamily="34" charset="0"/>
              </a:rPr>
              <a:t>秋葉山古墳群　　</a:t>
            </a:r>
            <a:r>
              <a:rPr lang="ja-JP" altLang="en-US" sz="1800" b="1" dirty="0" smtClean="0">
                <a:latin typeface="+mn-ea"/>
              </a:rPr>
              <a:t>高座郡　</a:t>
            </a:r>
            <a:r>
              <a:rPr lang="ja-JP" altLang="en-US" sz="1800" b="1" kern="100" dirty="0" smtClean="0">
                <a:solidFill>
                  <a:srgbClr val="FF0000"/>
                </a:solidFill>
                <a:latin typeface="+mn-ea"/>
                <a:cs typeface="Segoe UI Historic" panose="020B0502040204020203" pitchFamily="34" charset="0"/>
              </a:rPr>
              <a:t>一之宮　　　　　</a:t>
            </a:r>
            <a:endParaRPr lang="ja-JP" altLang="en-US" sz="1800" b="1" dirty="0" smtClean="0">
              <a:latin typeface="+mn-ea"/>
            </a:endParaRPr>
          </a:p>
          <a:p>
            <a:pPr marL="0" indent="0" algn="just">
              <a:buNone/>
            </a:pPr>
            <a:r>
              <a:rPr lang="ja-JP" altLang="en-US" sz="1800" b="1" dirty="0" smtClean="0">
                <a:latin typeface="+mn-ea"/>
              </a:rPr>
              <a:t>　　　②左岸　寒川町　　高座郡　</a:t>
            </a:r>
            <a:r>
              <a:rPr lang="ja-JP" altLang="en-US" sz="1800" b="1" kern="100" dirty="0" smtClean="0">
                <a:solidFill>
                  <a:srgbClr val="FF0000"/>
                </a:solidFill>
                <a:latin typeface="+mn-ea"/>
                <a:cs typeface="Segoe UI Historic" panose="020B0502040204020203" pitchFamily="34" charset="0"/>
              </a:rPr>
              <a:t>国府①、国分寺</a:t>
            </a:r>
            <a:endParaRPr lang="ja-JP" altLang="en-US" sz="1800" b="1" dirty="0" smtClean="0">
              <a:latin typeface="+mn-ea"/>
            </a:endParaRPr>
          </a:p>
          <a:p>
            <a:pPr marL="0" indent="0" algn="just">
              <a:buNone/>
            </a:pPr>
            <a:r>
              <a:rPr lang="ja-JP" altLang="en-US" sz="1800" b="1" dirty="0" smtClean="0">
                <a:latin typeface="+mn-ea"/>
              </a:rPr>
              <a:t>　　　③</a:t>
            </a:r>
            <a:r>
              <a:rPr lang="ja-JP" altLang="en-US" sz="1800" b="1" dirty="0">
                <a:latin typeface="+mn-ea"/>
              </a:rPr>
              <a:t>右岸　平塚市　　大住郡　</a:t>
            </a:r>
            <a:r>
              <a:rPr lang="ja-JP" altLang="en-US" sz="1800" b="1" kern="100" dirty="0">
                <a:solidFill>
                  <a:srgbClr val="FF0000"/>
                </a:solidFill>
                <a:latin typeface="+mn-ea"/>
                <a:cs typeface="Segoe UI Historic" panose="020B0502040204020203" pitchFamily="34" charset="0"/>
              </a:rPr>
              <a:t>国府②</a:t>
            </a:r>
            <a:endParaRPr lang="ja-JP" altLang="en-US" sz="1800" b="1" dirty="0">
              <a:latin typeface="+mn-ea"/>
            </a:endParaRPr>
          </a:p>
          <a:p>
            <a:pPr marL="0" indent="0" algn="just">
              <a:buNone/>
            </a:pPr>
            <a:r>
              <a:rPr lang="ja-JP" altLang="en-US" sz="1800" b="1" dirty="0" smtClean="0">
                <a:latin typeface="+mn-ea"/>
              </a:rPr>
              <a:t>　　　④</a:t>
            </a:r>
            <a:r>
              <a:rPr lang="ja-JP" altLang="en-US" sz="1600" b="1" dirty="0">
                <a:latin typeface="+mn-ea"/>
              </a:rPr>
              <a:t>山麓　</a:t>
            </a:r>
            <a:r>
              <a:rPr lang="ja-JP" altLang="en-US" sz="1600" b="1" dirty="0" smtClean="0">
                <a:latin typeface="+mn-ea"/>
              </a:rPr>
              <a:t>　伊勢原市</a:t>
            </a:r>
            <a:r>
              <a:rPr lang="ja-JP" altLang="en-US" sz="1600" b="1" dirty="0">
                <a:latin typeface="+mn-ea"/>
              </a:rPr>
              <a:t>　大住郡</a:t>
            </a:r>
          </a:p>
          <a:p>
            <a:pPr marL="0" indent="0" algn="just">
              <a:buNone/>
            </a:pPr>
            <a:r>
              <a:rPr lang="ja-JP" altLang="en-US" sz="1700" b="1" dirty="0" smtClean="0">
                <a:latin typeface="+mn-ea"/>
              </a:rPr>
              <a:t>　</a:t>
            </a:r>
            <a:r>
              <a:rPr lang="ja-JP" altLang="en-US" sz="1800" b="1" kern="100" dirty="0" smtClean="0">
                <a:solidFill>
                  <a:srgbClr val="0000FF"/>
                </a:solidFill>
                <a:latin typeface="+mn-ea"/>
                <a:cs typeface="Segoe UI Historic" panose="020B0502040204020203" pitchFamily="34" charset="0"/>
              </a:rPr>
              <a:t>磯長（しなが）国造・・・酒匂川・中村川流域　</a:t>
            </a:r>
          </a:p>
          <a:p>
            <a:pPr marL="0" indent="0" algn="just">
              <a:buNone/>
            </a:pPr>
            <a:r>
              <a:rPr lang="ja-JP" altLang="en-US" sz="1800" b="1" kern="100" dirty="0" smtClean="0">
                <a:latin typeface="+mn-ea"/>
                <a:cs typeface="Segoe UI Historic" panose="020B0502040204020203" pitchFamily="34" charset="0"/>
              </a:rPr>
              <a:t>　　　大磯町・二宮町　余綾（よろぎ）郡　</a:t>
            </a:r>
            <a:r>
              <a:rPr lang="ja-JP" altLang="en-US" sz="1800" b="1" kern="100" dirty="0" smtClean="0">
                <a:solidFill>
                  <a:srgbClr val="FF0000"/>
                </a:solidFill>
                <a:latin typeface="+mn-ea"/>
                <a:cs typeface="Segoe UI Historic" panose="020B0502040204020203" pitchFamily="34" charset="0"/>
              </a:rPr>
              <a:t>国府③</a:t>
            </a:r>
          </a:p>
          <a:p>
            <a:pPr marL="0" indent="0" algn="just">
              <a:buNone/>
            </a:pPr>
            <a:endParaRPr lang="ja-JP" altLang="en-US" sz="1800" b="1" kern="100" dirty="0" smtClean="0">
              <a:latin typeface="+mn-ea"/>
              <a:cs typeface="Segoe UI Historic" panose="020B0502040204020203" pitchFamily="34" charset="0"/>
            </a:endParaRPr>
          </a:p>
          <a:p>
            <a:pPr marL="0" indent="0" algn="just">
              <a:buNone/>
            </a:pPr>
            <a:r>
              <a:rPr lang="en-US" altLang="ja-JP" sz="1700" b="1" dirty="0" smtClean="0">
                <a:latin typeface="+mn-ea"/>
              </a:rPr>
              <a:t>【</a:t>
            </a:r>
            <a:r>
              <a:rPr lang="ja-JP" altLang="en-US" sz="1700" b="1" dirty="0" smtClean="0">
                <a:latin typeface="+mn-ea"/>
              </a:rPr>
              <a:t>神奈川県</a:t>
            </a:r>
            <a:r>
              <a:rPr lang="en-US" altLang="ja-JP" sz="1700" b="1" dirty="0" err="1">
                <a:latin typeface="+mn-ea"/>
              </a:rPr>
              <a:t>HP】</a:t>
            </a:r>
            <a:r>
              <a:rPr lang="en-US" altLang="ja-JP" sz="1700" b="1" dirty="0" err="1">
                <a:latin typeface="+mn-ea"/>
                <a:hlinkClick r:id="rId2"/>
              </a:rPr>
              <a:t>https</a:t>
            </a:r>
            <a:r>
              <a:rPr lang="en-US" altLang="ja-JP" sz="1700" b="1" dirty="0">
                <a:latin typeface="+mn-ea"/>
                <a:hlinkClick r:id="rId2"/>
              </a:rPr>
              <a:t>://</a:t>
            </a:r>
            <a:r>
              <a:rPr lang="en-US" altLang="ja-JP" sz="1700" b="1" dirty="0" smtClean="0">
                <a:latin typeface="+mn-ea"/>
                <a:hlinkClick r:id="rId2"/>
              </a:rPr>
              <a:t>www.pref.kanagawa.jp/docs/ie2/cnt/f530001/p780103.html</a:t>
            </a:r>
            <a:endParaRPr lang="ja-JP" altLang="en-US" sz="1700" b="1" dirty="0" smtClean="0">
              <a:latin typeface="+mn-ea"/>
            </a:endParaRPr>
          </a:p>
          <a:p>
            <a:pPr marL="0" indent="0" algn="just">
              <a:buNone/>
            </a:pPr>
            <a:endParaRPr lang="ja-JP" altLang="en-US" sz="1900" b="1" dirty="0" smtClean="0">
              <a:latin typeface="+mn-ea"/>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400" b="1" dirty="0">
                <a:solidFill>
                  <a:srgbClr val="FF0000"/>
                </a:solidFill>
                <a:latin typeface="+mn-ea"/>
                <a:ea typeface="+mn-ea"/>
              </a:rPr>
              <a:t>　</a:t>
            </a:r>
            <a:r>
              <a:rPr lang="ja-JP" altLang="ja-JP" sz="5900" b="1" dirty="0">
                <a:solidFill>
                  <a:srgbClr val="7030A0"/>
                </a:solidFill>
                <a:latin typeface="+mn-ea"/>
                <a:ea typeface="+mn-ea"/>
              </a:rPr>
              <a:t>３－２　</a:t>
            </a:r>
            <a:r>
              <a:rPr lang="ja-JP" altLang="en-US" sz="5900" b="1" dirty="0" smtClean="0">
                <a:solidFill>
                  <a:srgbClr val="7030A0"/>
                </a:solidFill>
                <a:latin typeface="+mn-ea"/>
                <a:ea typeface="+mn-ea"/>
              </a:rPr>
              <a:t>古代史から中世へ　流域・道でとらえる関東の地誌</a:t>
            </a:r>
            <a:r>
              <a:rPr lang="en-US" altLang="ja-JP" sz="5900" b="1" dirty="0" smtClean="0">
                <a:solidFill>
                  <a:srgbClr val="7030A0"/>
                </a:solidFill>
                <a:latin typeface="+mn-ea"/>
                <a:ea typeface="+mn-ea"/>
              </a:rPr>
              <a:t> </a:t>
            </a:r>
            <a:endParaRPr lang="ja-JP" altLang="en-US" sz="5900" b="1" dirty="0">
              <a:solidFill>
                <a:srgbClr val="7030A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en-US" sz="5900" b="1" dirty="0" smtClean="0">
                <a:solidFill>
                  <a:srgbClr val="FF0000"/>
                </a:solidFill>
                <a:latin typeface="+mn-ea"/>
                <a:ea typeface="+mn-ea"/>
              </a:rPr>
              <a:t>　相模国（神奈川県中部・西部）　地誌</a:t>
            </a:r>
            <a:endParaRPr lang="ja-JP" altLang="en-US" sz="5900" b="1" dirty="0">
              <a:solidFill>
                <a:srgbClr val="FF0000"/>
              </a:solidFill>
              <a:latin typeface="+mn-ea"/>
              <a:ea typeface="+mn-ea"/>
            </a:endParaRPr>
          </a:p>
          <a:p>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607448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70647" y="1274989"/>
            <a:ext cx="8476405" cy="5251316"/>
          </a:xfrm>
        </p:spPr>
        <p:txBody>
          <a:bodyPr>
            <a:normAutofit fontScale="85000" lnSpcReduction="20000"/>
          </a:bodyPr>
          <a:lstStyle/>
          <a:p>
            <a:pPr marL="0" indent="0">
              <a:buNone/>
            </a:pPr>
            <a:r>
              <a:rPr lang="ja-JP" altLang="ja-JP" b="1" dirty="0"/>
              <a:t>　</a:t>
            </a:r>
            <a:endParaRPr lang="ja-JP" altLang="ja-JP" dirty="0">
              <a:solidFill>
                <a:srgbClr val="7030A0"/>
              </a:solidFill>
            </a:endParaRPr>
          </a:p>
          <a:p>
            <a:pPr marL="0" indent="0" algn="just">
              <a:buNone/>
            </a:pPr>
            <a:r>
              <a:rPr lang="ja-JP" altLang="en-US" sz="1800" b="1" u="none" strike="noStrike" kern="100" dirty="0" smtClean="0">
                <a:effectLst/>
                <a:latin typeface="+mn-ea"/>
                <a:cs typeface="Segoe UI Historic" panose="020B0502040204020203" pitchFamily="34" charset="0"/>
              </a:rPr>
              <a:t>■河川の流域</a:t>
            </a:r>
          </a:p>
          <a:p>
            <a:pPr marL="0" indent="0" algn="just">
              <a:buNone/>
            </a:pPr>
            <a:r>
              <a:rPr lang="ja-JP" altLang="en-US" sz="1800" b="1" u="none" strike="noStrike" kern="100" dirty="0" smtClean="0">
                <a:solidFill>
                  <a:srgbClr val="0000FF"/>
                </a:solidFill>
                <a:effectLst/>
                <a:latin typeface="+mn-ea"/>
                <a:cs typeface="Segoe UI Historic" panose="020B0502040204020203" pitchFamily="34" charset="0"/>
              </a:rPr>
              <a:t>富士川水系・・・</a:t>
            </a:r>
            <a:r>
              <a:rPr lang="en-US" altLang="ja-JP" sz="1800" b="1" kern="100" dirty="0">
                <a:solidFill>
                  <a:srgbClr val="0000FF"/>
                </a:solidFill>
                <a:latin typeface="+mn-ea"/>
                <a:cs typeface="Segoe UI Historic" panose="020B0502040204020203" pitchFamily="34" charset="0"/>
              </a:rPr>
              <a:t> </a:t>
            </a:r>
            <a:r>
              <a:rPr lang="ja-JP" altLang="en-US" sz="1800" b="1" kern="100" dirty="0" smtClean="0">
                <a:solidFill>
                  <a:srgbClr val="0000FF"/>
                </a:solidFill>
                <a:latin typeface="+mn-ea"/>
                <a:cs typeface="Segoe UI Historic" panose="020B0502040204020203" pitchFamily="34" charset="0"/>
              </a:rPr>
              <a:t>「国中（くになか）」地方（山梨、巨摩、八代郡）を流れる。</a:t>
            </a:r>
          </a:p>
          <a:p>
            <a:pPr marL="0" indent="0" algn="just">
              <a:buNone/>
            </a:pPr>
            <a:r>
              <a:rPr lang="ja-JP" altLang="en-US" sz="1700" b="1" dirty="0" smtClean="0">
                <a:latin typeface="+mn-ea"/>
              </a:rPr>
              <a:t>　富士川</a:t>
            </a:r>
            <a:r>
              <a:rPr lang="ja-JP" altLang="en-US" sz="1700" b="1" dirty="0">
                <a:latin typeface="+mn-ea"/>
              </a:rPr>
              <a:t>は、その源を釜無川本谷として山梨県北杜</a:t>
            </a:r>
            <a:r>
              <a:rPr lang="ja-JP" altLang="en-US" sz="1700" b="1" dirty="0" smtClean="0">
                <a:latin typeface="+mn-ea"/>
              </a:rPr>
              <a:t>市と長野県境</a:t>
            </a:r>
            <a:r>
              <a:rPr lang="ja-JP" altLang="en-US" sz="1700" b="1" dirty="0">
                <a:latin typeface="+mn-ea"/>
              </a:rPr>
              <a:t>の鋸岳に発し</a:t>
            </a:r>
            <a:r>
              <a:rPr lang="ja-JP" altLang="en-US" sz="1700" b="1" dirty="0" smtClean="0">
                <a:latin typeface="+mn-ea"/>
              </a:rPr>
              <a:t>、</a:t>
            </a:r>
          </a:p>
          <a:p>
            <a:pPr marL="0" indent="0" algn="just">
              <a:buNone/>
            </a:pPr>
            <a:r>
              <a:rPr lang="ja-JP" altLang="en-US" sz="1700" b="1" dirty="0" smtClean="0">
                <a:latin typeface="+mn-ea"/>
              </a:rPr>
              <a:t>　途中</a:t>
            </a:r>
            <a:r>
              <a:rPr lang="ja-JP" altLang="en-US" sz="1700" b="1" dirty="0">
                <a:latin typeface="+mn-ea"/>
              </a:rPr>
              <a:t>多く</a:t>
            </a:r>
            <a:r>
              <a:rPr lang="ja-JP" altLang="en-US" sz="1700" b="1" dirty="0" smtClean="0">
                <a:latin typeface="+mn-ea"/>
              </a:rPr>
              <a:t>の支流</a:t>
            </a:r>
            <a:r>
              <a:rPr lang="ja-JP" altLang="en-US" sz="1700" b="1" dirty="0">
                <a:latin typeface="+mn-ea"/>
              </a:rPr>
              <a:t>を合わせ山間渓谷部を抜け</a:t>
            </a:r>
            <a:r>
              <a:rPr lang="ja-JP" altLang="en-US" sz="1700" b="1" dirty="0" smtClean="0">
                <a:latin typeface="+mn-ea"/>
              </a:rPr>
              <a:t>、甲府</a:t>
            </a:r>
            <a:r>
              <a:rPr lang="ja-JP" altLang="en-US" sz="1700" b="1" dirty="0">
                <a:latin typeface="+mn-ea"/>
              </a:rPr>
              <a:t>盆地を南流し、甲府盆地の</a:t>
            </a:r>
            <a:r>
              <a:rPr lang="ja-JP" altLang="en-US" sz="1700" b="1" dirty="0" smtClean="0">
                <a:latin typeface="+mn-ea"/>
              </a:rPr>
              <a:t>南端、</a:t>
            </a:r>
          </a:p>
          <a:p>
            <a:pPr marL="0" indent="0" algn="just">
              <a:buNone/>
            </a:pPr>
            <a:r>
              <a:rPr lang="ja-JP" altLang="en-US" sz="1700" b="1" dirty="0" smtClean="0">
                <a:latin typeface="+mn-ea"/>
              </a:rPr>
              <a:t>　市川三郷町に</a:t>
            </a:r>
            <a:r>
              <a:rPr lang="ja-JP" altLang="en-US" sz="1700" b="1" dirty="0">
                <a:latin typeface="+mn-ea"/>
              </a:rPr>
              <a:t>おいて支川笛吹川と合流した後、再び山間渓谷部に</a:t>
            </a:r>
            <a:r>
              <a:rPr lang="ja-JP" altLang="en-US" sz="1700" b="1" dirty="0" smtClean="0">
                <a:latin typeface="+mn-ea"/>
              </a:rPr>
              <a:t>入る。（国土交通省ＨＰ）</a:t>
            </a:r>
          </a:p>
          <a:p>
            <a:pPr marL="0" indent="0" algn="just">
              <a:buNone/>
            </a:pPr>
            <a:endParaRPr lang="ja-JP" altLang="en-US" sz="1700" b="1" kern="100" dirty="0" smtClean="0">
              <a:solidFill>
                <a:srgbClr val="0000FF"/>
              </a:solidFill>
              <a:latin typeface="+mn-ea"/>
              <a:cs typeface="Segoe UI Historic" panose="020B0502040204020203" pitchFamily="34" charset="0"/>
            </a:endParaRPr>
          </a:p>
          <a:p>
            <a:pPr marL="0" indent="0" algn="just">
              <a:buNone/>
            </a:pPr>
            <a:r>
              <a:rPr lang="ja-JP" altLang="en-US" sz="1800" b="1" kern="100" dirty="0" smtClean="0">
                <a:solidFill>
                  <a:srgbClr val="0000FF"/>
                </a:solidFill>
                <a:latin typeface="+mn-ea"/>
                <a:cs typeface="Segoe UI Historic" panose="020B0502040204020203" pitchFamily="34" charset="0"/>
              </a:rPr>
              <a:t>桂川（相模川水系）・・・ </a:t>
            </a:r>
            <a:r>
              <a:rPr lang="ja-JP" altLang="en-US" sz="1800" b="1" kern="100" dirty="0">
                <a:latin typeface="+mn-ea"/>
                <a:cs typeface="Segoe UI Historic" panose="020B0502040204020203" pitchFamily="34" charset="0"/>
              </a:rPr>
              <a:t>「郡内（ぐんない）」地方</a:t>
            </a:r>
            <a:r>
              <a:rPr lang="ja-JP" altLang="en-US" sz="1800" b="1" kern="100" dirty="0" smtClean="0">
                <a:latin typeface="+mn-ea"/>
                <a:cs typeface="Segoe UI Historic" panose="020B0502040204020203" pitchFamily="34" charset="0"/>
              </a:rPr>
              <a:t>（都留郡</a:t>
            </a:r>
            <a:r>
              <a:rPr lang="ja-JP" altLang="en-US" sz="1800" b="1" kern="100" dirty="0">
                <a:latin typeface="+mn-ea"/>
                <a:cs typeface="Segoe UI Historic" panose="020B0502040204020203" pitchFamily="34" charset="0"/>
              </a:rPr>
              <a:t>）を流れる。</a:t>
            </a:r>
          </a:p>
          <a:p>
            <a:pPr marL="0" indent="0" algn="just">
              <a:buNone/>
            </a:pPr>
            <a:r>
              <a:rPr lang="ja-JP" altLang="en-US" sz="1800" b="1" kern="100" dirty="0" smtClean="0">
                <a:latin typeface="+mn-ea"/>
                <a:cs typeface="Segoe UI Historic" panose="020B0502040204020203" pitchFamily="34" charset="0"/>
              </a:rPr>
              <a:t>　山中湖が水源で、</a:t>
            </a:r>
            <a:r>
              <a:rPr lang="ja-JP" altLang="en-US" sz="1800" b="1" kern="100" dirty="0">
                <a:solidFill>
                  <a:srgbClr val="0000FF"/>
                </a:solidFill>
                <a:latin typeface="+mn-ea"/>
                <a:cs typeface="Segoe UI Historic" panose="020B0502040204020203" pitchFamily="34" charset="0"/>
              </a:rPr>
              <a:t>山梨県内では「桂川」、神奈川県では相模川。</a:t>
            </a:r>
          </a:p>
          <a:p>
            <a:pPr marL="0" indent="0" algn="just">
              <a:buNone/>
            </a:pPr>
            <a:endParaRPr lang="ja-JP" altLang="en-US" sz="1800" b="1" u="none" strike="noStrike" kern="100" dirty="0" smtClean="0">
              <a:solidFill>
                <a:srgbClr val="0000FF"/>
              </a:solidFill>
              <a:effectLst/>
              <a:latin typeface="+mn-ea"/>
              <a:cs typeface="Segoe UI Historic" panose="020B0502040204020203" pitchFamily="34" charset="0"/>
            </a:endParaRPr>
          </a:p>
          <a:p>
            <a:pPr marL="0" indent="0" algn="just">
              <a:buNone/>
            </a:pPr>
            <a:r>
              <a:rPr lang="ja-JP" altLang="en-US" sz="1800" b="1" kern="100" dirty="0" smtClean="0">
                <a:latin typeface="+mn-ea"/>
                <a:cs typeface="Segoe UI Historic" panose="020B0502040204020203" pitchFamily="34" charset="0"/>
              </a:rPr>
              <a:t>■古墳時代　</a:t>
            </a:r>
            <a:r>
              <a:rPr lang="ja-JP" altLang="en-US" sz="1800" b="1" kern="100" dirty="0">
                <a:latin typeface="+mn-ea"/>
                <a:cs typeface="Segoe UI Historic" panose="020B0502040204020203" pitchFamily="34" charset="0"/>
              </a:rPr>
              <a:t> 「国中地方</a:t>
            </a:r>
            <a:r>
              <a:rPr lang="ja-JP" altLang="en-US" sz="1800" b="1" kern="100" dirty="0" smtClean="0">
                <a:latin typeface="+mn-ea"/>
                <a:cs typeface="Segoe UI Historic" panose="020B0502040204020203" pitchFamily="34" charset="0"/>
              </a:rPr>
              <a:t>」の三大勢力</a:t>
            </a:r>
            <a:endParaRPr lang="ja-JP" altLang="en-US" sz="1800" b="1" kern="100" dirty="0">
              <a:latin typeface="+mn-ea"/>
              <a:cs typeface="Segoe UI Historic" panose="020B0502040204020203" pitchFamily="34" charset="0"/>
            </a:endParaRPr>
          </a:p>
          <a:p>
            <a:pPr marL="0" indent="0" algn="just">
              <a:buNone/>
            </a:pPr>
            <a:r>
              <a:rPr lang="ja-JP" altLang="en-US" sz="1700" b="1" dirty="0" smtClean="0">
                <a:latin typeface="+mn-ea"/>
              </a:rPr>
              <a:t>　</a:t>
            </a:r>
            <a:r>
              <a:rPr lang="en-US" altLang="ja-JP" sz="1700" b="1" dirty="0" smtClean="0">
                <a:latin typeface="+mn-ea"/>
              </a:rPr>
              <a:t>4</a:t>
            </a:r>
            <a:r>
              <a:rPr lang="ja-JP" altLang="en-US" sz="1700" b="1" dirty="0">
                <a:latin typeface="+mn-ea"/>
              </a:rPr>
              <a:t>世紀末から</a:t>
            </a:r>
            <a:r>
              <a:rPr lang="ja-JP" altLang="en-US" sz="1700" b="1" dirty="0">
                <a:solidFill>
                  <a:srgbClr val="00B050"/>
                </a:solidFill>
                <a:latin typeface="+mn-ea"/>
              </a:rPr>
              <a:t>大丸山古墳</a:t>
            </a:r>
            <a:r>
              <a:rPr lang="ja-JP" altLang="en-US" sz="1700" b="1" dirty="0" smtClean="0">
                <a:solidFill>
                  <a:srgbClr val="00B050"/>
                </a:solidFill>
                <a:latin typeface="+mn-ea"/>
              </a:rPr>
              <a:t>や甲斐銚子</a:t>
            </a:r>
            <a:r>
              <a:rPr lang="ja-JP" altLang="en-US" sz="1700" b="1" dirty="0">
                <a:solidFill>
                  <a:srgbClr val="00B050"/>
                </a:solidFill>
                <a:latin typeface="+mn-ea"/>
              </a:rPr>
              <a:t>塚・丸山塚古墳</a:t>
            </a:r>
            <a:r>
              <a:rPr lang="ja-JP" altLang="en-US" sz="1700" b="1" dirty="0">
                <a:latin typeface="+mn-ea"/>
              </a:rPr>
              <a:t>が造られ、甲府市中道地区</a:t>
            </a:r>
            <a:r>
              <a:rPr lang="ja-JP" altLang="en-US" sz="1700" b="1" dirty="0" smtClean="0">
                <a:latin typeface="+mn-ea"/>
              </a:rPr>
              <a:t>の</a:t>
            </a:r>
          </a:p>
          <a:p>
            <a:pPr marL="0" indent="0" algn="just">
              <a:buNone/>
            </a:pPr>
            <a:r>
              <a:rPr lang="ja-JP" altLang="en-US" sz="1700" b="1" dirty="0" smtClean="0">
                <a:latin typeface="+mn-ea"/>
              </a:rPr>
              <a:t>　曽根</a:t>
            </a:r>
            <a:r>
              <a:rPr lang="ja-JP" altLang="en-US" sz="1700" b="1" dirty="0">
                <a:latin typeface="+mn-ea"/>
              </a:rPr>
              <a:t>丘丘陵に大きな勢力が存在していたことが</a:t>
            </a:r>
            <a:r>
              <a:rPr lang="ja-JP" altLang="en-US" sz="1700" b="1" dirty="0" smtClean="0">
                <a:latin typeface="+mn-ea"/>
              </a:rPr>
              <a:t>伺えます。（山梨県</a:t>
            </a:r>
            <a:r>
              <a:rPr lang="en-US" altLang="ja-JP" sz="1700" b="1" dirty="0" smtClean="0">
                <a:latin typeface="+mn-ea"/>
              </a:rPr>
              <a:t>HP</a:t>
            </a:r>
            <a:r>
              <a:rPr lang="ja-JP" altLang="en-US" sz="1700" b="1" dirty="0" smtClean="0">
                <a:latin typeface="+mn-ea"/>
              </a:rPr>
              <a:t>）</a:t>
            </a:r>
          </a:p>
          <a:p>
            <a:pPr marL="0" indent="0" algn="just">
              <a:buNone/>
            </a:pPr>
            <a:endParaRPr lang="ja-JP" altLang="en-US" sz="1900" b="1" dirty="0" smtClean="0">
              <a:latin typeface="+mn-ea"/>
            </a:endParaRPr>
          </a:p>
          <a:p>
            <a:pPr marL="0" indent="0" algn="just">
              <a:buNone/>
            </a:pPr>
            <a:r>
              <a:rPr lang="ja-JP" altLang="en-US" sz="1800" b="1" kern="100" dirty="0" smtClean="0">
                <a:latin typeface="+mn-ea"/>
                <a:cs typeface="Segoe UI Historic" panose="020B0502040204020203" pitchFamily="34" charset="0"/>
              </a:rPr>
              <a:t>■国府の所在地　</a:t>
            </a:r>
            <a:r>
              <a:rPr lang="en-US" altLang="ja-JP" sz="1800" b="1" kern="100" dirty="0" smtClean="0">
                <a:latin typeface="+mn-ea"/>
                <a:cs typeface="Segoe UI Historic" panose="020B0502040204020203" pitchFamily="34" charset="0"/>
              </a:rPr>
              <a:t>※</a:t>
            </a:r>
            <a:r>
              <a:rPr lang="ja-JP" altLang="en-US" sz="1800" b="1" kern="100" dirty="0" smtClean="0">
                <a:latin typeface="+mn-ea"/>
                <a:cs typeface="Segoe UI Historic" panose="020B0502040204020203" pitchFamily="34" charset="0"/>
              </a:rPr>
              <a:t>諸説あり</a:t>
            </a:r>
          </a:p>
          <a:p>
            <a:pPr marL="0" indent="0" algn="just">
              <a:buNone/>
            </a:pPr>
            <a:r>
              <a:rPr lang="ja-JP" altLang="en-US" sz="1800" b="1" kern="100" dirty="0" smtClean="0">
                <a:solidFill>
                  <a:srgbClr val="0000FF"/>
                </a:solidFill>
                <a:latin typeface="+mn-ea"/>
                <a:cs typeface="Segoe UI Historic" panose="020B0502040204020203" pitchFamily="34" charset="0"/>
              </a:rPr>
              <a:t>　御坂勢力・・・八代郡御坂町　</a:t>
            </a:r>
            <a:r>
              <a:rPr lang="ja-JP" altLang="en-US" sz="1800" b="1" kern="100" dirty="0" smtClean="0">
                <a:solidFill>
                  <a:srgbClr val="00B050"/>
                </a:solidFill>
                <a:latin typeface="+mn-ea"/>
                <a:cs typeface="Segoe UI Historic" panose="020B0502040204020203" pitchFamily="34" charset="0"/>
              </a:rPr>
              <a:t>姥塚古墳など</a:t>
            </a:r>
            <a:r>
              <a:rPr lang="ja-JP" altLang="en-US" sz="1800" b="1" kern="100" dirty="0" smtClean="0">
                <a:solidFill>
                  <a:srgbClr val="FF0000"/>
                </a:solidFill>
                <a:latin typeface="+mn-ea"/>
                <a:cs typeface="Segoe UI Historic" panose="020B0502040204020203" pitchFamily="34" charset="0"/>
              </a:rPr>
              <a:t>「国衙」</a:t>
            </a:r>
          </a:p>
          <a:p>
            <a:pPr marL="0" indent="0" algn="just">
              <a:buNone/>
            </a:pPr>
            <a:r>
              <a:rPr lang="ja-JP" altLang="en-US" sz="1800" b="1" kern="100" dirty="0" smtClean="0">
                <a:solidFill>
                  <a:srgbClr val="0000FF"/>
                </a:solidFill>
                <a:latin typeface="+mn-ea"/>
                <a:cs typeface="Segoe UI Historic" panose="020B0502040204020203" pitchFamily="34" charset="0"/>
              </a:rPr>
              <a:t>　甲府盆地西部の勢力・・・国麻（巨摩）郡、甲府市西部　</a:t>
            </a:r>
            <a:r>
              <a:rPr lang="ja-JP" altLang="en-US" sz="1800" b="1" kern="100" dirty="0" smtClean="0">
                <a:solidFill>
                  <a:srgbClr val="00B050"/>
                </a:solidFill>
                <a:latin typeface="+mn-ea"/>
                <a:cs typeface="Segoe UI Historic" panose="020B0502040204020203" pitchFamily="34" charset="0"/>
              </a:rPr>
              <a:t>加牟那塚古墳など</a:t>
            </a:r>
          </a:p>
          <a:p>
            <a:pPr marL="0" indent="0" algn="just">
              <a:buNone/>
            </a:pPr>
            <a:r>
              <a:rPr lang="ja-JP" altLang="en-US" sz="1800" b="1" u="none" strike="noStrike" kern="100" dirty="0" smtClean="0">
                <a:solidFill>
                  <a:srgbClr val="0000FF"/>
                </a:solidFill>
                <a:effectLst/>
                <a:latin typeface="+mn-ea"/>
                <a:cs typeface="Segoe UI Historic" panose="020B0502040204020203" pitchFamily="34" charset="0"/>
              </a:rPr>
              <a:t>　春日居勢力・・・山梨郡笛吹市春日居町周辺　</a:t>
            </a:r>
            <a:r>
              <a:rPr lang="ja-JP" altLang="en-US" sz="1800" b="1" u="none" strike="noStrike" kern="100" dirty="0" smtClean="0">
                <a:solidFill>
                  <a:srgbClr val="00B050"/>
                </a:solidFill>
                <a:effectLst/>
                <a:latin typeface="+mn-ea"/>
                <a:cs typeface="Segoe UI Historic" panose="020B0502040204020203" pitchFamily="34" charset="0"/>
              </a:rPr>
              <a:t>春日居古墳群など</a:t>
            </a:r>
            <a:endParaRPr lang="ja-JP" altLang="en-US" b="1" dirty="0">
              <a:solidFill>
                <a:srgbClr val="00B050"/>
              </a:solidFill>
              <a:latin typeface="+mn-ea"/>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7030A0"/>
                </a:solidFill>
                <a:latin typeface="+mn-ea"/>
                <a:ea typeface="+mn-ea"/>
              </a:rPr>
              <a:t>３－２　</a:t>
            </a:r>
            <a:r>
              <a:rPr lang="ja-JP" altLang="en-US" sz="5900" b="1" dirty="0" smtClean="0">
                <a:solidFill>
                  <a:srgbClr val="7030A0"/>
                </a:solidFill>
                <a:latin typeface="+mn-ea"/>
                <a:ea typeface="+mn-ea"/>
              </a:rPr>
              <a:t>古代史から中世へ　流域・道でとらえる関東の地誌</a:t>
            </a:r>
            <a:r>
              <a:rPr lang="en-US" altLang="ja-JP" sz="5900" b="1" dirty="0" smtClean="0">
                <a:solidFill>
                  <a:srgbClr val="7030A0"/>
                </a:solidFill>
                <a:latin typeface="+mn-ea"/>
                <a:ea typeface="+mn-ea"/>
              </a:rPr>
              <a:t> </a:t>
            </a:r>
            <a:endParaRPr lang="ja-JP" altLang="en-US" sz="5900" b="1" dirty="0">
              <a:solidFill>
                <a:srgbClr val="7030A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en-US" sz="5900" b="1" dirty="0" smtClean="0">
                <a:solidFill>
                  <a:srgbClr val="FF0000"/>
                </a:solidFill>
                <a:latin typeface="+mn-ea"/>
                <a:ea typeface="+mn-ea"/>
              </a:rPr>
              <a:t>　甲斐国（山梨県）　地誌①</a:t>
            </a:r>
            <a:endParaRPr lang="ja-JP" altLang="en-US" sz="5900" b="1" dirty="0">
              <a:solidFill>
                <a:srgbClr val="FF0000"/>
              </a:solidFill>
              <a:latin typeface="+mn-ea"/>
              <a:ea typeface="+mn-ea"/>
            </a:endParaRPr>
          </a:p>
          <a:p>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556562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11069" y="1274989"/>
            <a:ext cx="8388066" cy="5251316"/>
          </a:xfrm>
        </p:spPr>
        <p:txBody>
          <a:bodyPr>
            <a:normAutofit/>
          </a:bodyPr>
          <a:lstStyle/>
          <a:p>
            <a:pPr marL="0" indent="0">
              <a:buNone/>
            </a:pPr>
            <a:r>
              <a:rPr lang="ja-JP" altLang="ja-JP" b="1" dirty="0"/>
              <a:t>　</a:t>
            </a:r>
            <a:endParaRPr lang="ja-JP" altLang="ja-JP" dirty="0">
              <a:solidFill>
                <a:srgbClr val="7030A0"/>
              </a:solidFill>
            </a:endParaRPr>
          </a:p>
          <a:p>
            <a:pPr marL="0" indent="0" algn="just">
              <a:buNone/>
            </a:pPr>
            <a:r>
              <a:rPr lang="en-US" altLang="ja-JP" sz="1800" b="1" u="none" strike="noStrike" kern="100" dirty="0" smtClean="0">
                <a:effectLst/>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en-US" sz="1800" b="1" u="none" strike="noStrike" kern="100" dirty="0" smtClean="0">
                <a:effectLst/>
                <a:latin typeface="游明朝" panose="02020400000000000000" pitchFamily="18" charset="-128"/>
                <a:ea typeface="UD デジタル 教科書体 NP-B" panose="02020700000000000000" pitchFamily="18" charset="-128"/>
                <a:cs typeface="Segoe UI Historic" panose="020B0502040204020203" pitchFamily="34" charset="0"/>
              </a:rPr>
              <a:t>山梨県</a:t>
            </a:r>
            <a:r>
              <a:rPr lang="en-US" altLang="ja-JP" sz="1800" b="1" u="none" strike="noStrike" kern="100" dirty="0" smtClean="0">
                <a:effectLst/>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en-US" sz="1800" b="1" u="none" strike="noStrike" kern="100" dirty="0" smtClean="0">
                <a:effectLst/>
                <a:latin typeface="游明朝" panose="02020400000000000000" pitchFamily="18" charset="-128"/>
                <a:ea typeface="UD デジタル 教科書体 NP-B" panose="02020700000000000000" pitchFamily="18" charset="-128"/>
                <a:cs typeface="Segoe UI Historic" panose="020B0502040204020203" pitchFamily="34" charset="0"/>
              </a:rPr>
              <a:t>やまなしの歴史　古代・中世</a:t>
            </a:r>
          </a:p>
          <a:p>
            <a:pPr marL="0" indent="0" algn="just">
              <a:buNone/>
            </a:pPr>
            <a:r>
              <a:rPr lang="en-US" altLang="ja-JP" sz="1800" b="1" kern="100" dirty="0" smtClean="0">
                <a:solidFill>
                  <a:srgbClr val="0000FF"/>
                </a:solidFill>
                <a:latin typeface="游明朝" panose="02020400000000000000" pitchFamily="18" charset="-128"/>
                <a:ea typeface="UD デジタル 教科書体 NP-B" panose="02020700000000000000" pitchFamily="18" charset="-128"/>
                <a:cs typeface="Segoe UI Historic" panose="020B0502040204020203" pitchFamily="34" charset="0"/>
                <a:hlinkClick r:id="rId2"/>
              </a:rPr>
              <a:t>https</a:t>
            </a:r>
            <a:r>
              <a:rPr lang="en-US" altLang="ja-JP" sz="1800" b="1" kern="100" dirty="0">
                <a:solidFill>
                  <a:srgbClr val="0000FF"/>
                </a:solidFill>
                <a:latin typeface="游明朝" panose="02020400000000000000" pitchFamily="18" charset="-128"/>
                <a:ea typeface="UD デジタル 教科書体 NP-B" panose="02020700000000000000" pitchFamily="18" charset="-128"/>
                <a:cs typeface="Segoe UI Historic" panose="020B0502040204020203" pitchFamily="34" charset="0"/>
                <a:hlinkClick r:id="rId2"/>
              </a:rPr>
              <a:t>://</a:t>
            </a:r>
            <a:r>
              <a:rPr lang="en-US" altLang="ja-JP" sz="1800" b="1" kern="100" dirty="0" smtClean="0">
                <a:solidFill>
                  <a:srgbClr val="0000FF"/>
                </a:solidFill>
                <a:latin typeface="游明朝" panose="02020400000000000000" pitchFamily="18" charset="-128"/>
                <a:ea typeface="UD デジタル 教科書体 NP-B" panose="02020700000000000000" pitchFamily="18" charset="-128"/>
                <a:cs typeface="Segoe UI Historic" panose="020B0502040204020203" pitchFamily="34" charset="0"/>
                <a:hlinkClick r:id="rId2"/>
              </a:rPr>
              <a:t>www.pref.yamanashi.jp/miryoku/rekishi/history/index.html</a:t>
            </a:r>
            <a:endParaRPr lang="ja-JP" altLang="en-US" sz="1800" b="1" kern="100" dirty="0" smtClean="0">
              <a:solidFill>
                <a:srgbClr val="0000FF"/>
              </a:solidFill>
              <a:latin typeface="游明朝" panose="02020400000000000000" pitchFamily="18" charset="-128"/>
              <a:ea typeface="UD デジタル 教科書体 NP-B" panose="02020700000000000000" pitchFamily="18" charset="-128"/>
              <a:cs typeface="Segoe UI Historic" panose="020B0502040204020203" pitchFamily="34" charset="0"/>
            </a:endParaRPr>
          </a:p>
          <a:p>
            <a:pPr marL="0" indent="0" algn="just">
              <a:buNone/>
            </a:pPr>
            <a:endParaRPr lang="ja-JP" altLang="en-US" sz="1800" b="1" u="none" strike="noStrike" kern="100" dirty="0" smtClean="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endParaRPr>
          </a:p>
          <a:p>
            <a:pPr marL="0" indent="0" algn="just">
              <a:buNone/>
            </a:pPr>
            <a:r>
              <a:rPr lang="ja-JP" altLang="en-US"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■古墳時代　</a:t>
            </a:r>
            <a:r>
              <a:rPr lang="ja-JP" altLang="en-US" sz="1800" b="1" kern="100" dirty="0">
                <a:latin typeface="游明朝" panose="02020400000000000000" pitchFamily="18" charset="-128"/>
                <a:ea typeface="UD デジタル 教科書体 NP-B" panose="02020700000000000000" pitchFamily="18" charset="-128"/>
                <a:cs typeface="Segoe UI Historic" panose="020B0502040204020203" pitchFamily="34" charset="0"/>
              </a:rPr>
              <a:t> 「国中地方</a:t>
            </a:r>
            <a:r>
              <a:rPr lang="ja-JP" altLang="en-US"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」の三大勢力</a:t>
            </a:r>
            <a:endParaRPr lang="ja-JP" altLang="en-US" sz="1800" b="1" kern="100" dirty="0">
              <a:latin typeface="游明朝" panose="02020400000000000000" pitchFamily="18" charset="-128"/>
              <a:ea typeface="UD デジタル 教科書体 NP-B" panose="02020700000000000000" pitchFamily="18" charset="-128"/>
              <a:cs typeface="Segoe UI Historic" panose="020B0502040204020203" pitchFamily="34" charset="0"/>
            </a:endParaRPr>
          </a:p>
          <a:p>
            <a:pPr marL="0" indent="0" algn="just">
              <a:buNone/>
            </a:pPr>
            <a:r>
              <a:rPr lang="ja-JP" altLang="en-US" sz="1800" b="1" kern="100" dirty="0" smtClean="0">
                <a:solidFill>
                  <a:srgbClr val="0000FF"/>
                </a:solidFill>
                <a:latin typeface="游明朝" panose="02020400000000000000" pitchFamily="18" charset="-128"/>
                <a:ea typeface="UD デジタル 教科書体 NP-B" panose="02020700000000000000" pitchFamily="18" charset="-128"/>
                <a:cs typeface="Segoe UI Historic" panose="020B0502040204020203" pitchFamily="34" charset="0"/>
              </a:rPr>
              <a:t>御坂勢力・・・八代郡御坂町　</a:t>
            </a:r>
            <a:r>
              <a:rPr lang="ja-JP" altLang="en-US" sz="1800" b="1" kern="100" dirty="0" smtClean="0">
                <a:solidFill>
                  <a:srgbClr val="00B050"/>
                </a:solidFill>
                <a:latin typeface="游明朝" panose="02020400000000000000" pitchFamily="18" charset="-128"/>
                <a:ea typeface="UD デジタル 教科書体 NP-B" panose="02020700000000000000" pitchFamily="18" charset="-128"/>
                <a:cs typeface="Segoe UI Historic" panose="020B0502040204020203" pitchFamily="34" charset="0"/>
              </a:rPr>
              <a:t>姥塚古墳など</a:t>
            </a:r>
            <a:r>
              <a:rPr lang="ja-JP" altLang="en-US" sz="1800" b="1" kern="100" dirty="0" smtClean="0">
                <a:solidFill>
                  <a:srgbClr val="FF0000"/>
                </a:solidFill>
                <a:latin typeface="游明朝" panose="02020400000000000000" pitchFamily="18" charset="-128"/>
                <a:ea typeface="UD デジタル 教科書体 NP-B" panose="02020700000000000000" pitchFamily="18" charset="-128"/>
                <a:cs typeface="Segoe UI Historic" panose="020B0502040204020203" pitchFamily="34" charset="0"/>
              </a:rPr>
              <a:t>「国衙」</a:t>
            </a:r>
          </a:p>
          <a:p>
            <a:pPr marL="0" indent="0" algn="just">
              <a:buNone/>
            </a:pPr>
            <a:r>
              <a:rPr lang="ja-JP" altLang="en-US" sz="1800" b="1" kern="100" dirty="0" smtClean="0">
                <a:solidFill>
                  <a:srgbClr val="0000FF"/>
                </a:solidFill>
                <a:latin typeface="游明朝" panose="02020400000000000000" pitchFamily="18" charset="-128"/>
                <a:ea typeface="UD デジタル 教科書体 NP-B" panose="02020700000000000000" pitchFamily="18" charset="-128"/>
                <a:cs typeface="Segoe UI Historic" panose="020B0502040204020203" pitchFamily="34" charset="0"/>
              </a:rPr>
              <a:t>甲府盆地西部の勢力・・・巨摩郡、甲府西部　</a:t>
            </a:r>
            <a:r>
              <a:rPr lang="ja-JP" altLang="en-US" sz="1800" b="1" kern="100" dirty="0" smtClean="0">
                <a:solidFill>
                  <a:srgbClr val="00B050"/>
                </a:solidFill>
                <a:latin typeface="游明朝" panose="02020400000000000000" pitchFamily="18" charset="-128"/>
                <a:ea typeface="UD デジタル 教科書体 NP-B" panose="02020700000000000000" pitchFamily="18" charset="-128"/>
                <a:cs typeface="Segoe UI Historic" panose="020B0502040204020203" pitchFamily="34" charset="0"/>
              </a:rPr>
              <a:t>加牟那塚古墳など</a:t>
            </a:r>
          </a:p>
          <a:p>
            <a:pPr marL="0" indent="0" algn="just">
              <a:buNone/>
            </a:pPr>
            <a:r>
              <a:rPr lang="ja-JP" altLang="en-US" sz="1800" b="1" u="none" strike="noStrike" kern="100" dirty="0" smtClean="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春日居勢力・・・山梨郡笛吹市春日居町周辺　</a:t>
            </a:r>
            <a:r>
              <a:rPr lang="ja-JP" altLang="en-US" sz="1800" b="1" u="none" strike="noStrike" kern="100" dirty="0" smtClean="0">
                <a:solidFill>
                  <a:srgbClr val="00B050"/>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春日居古墳群など</a:t>
            </a:r>
          </a:p>
          <a:p>
            <a:pPr marL="0" indent="0" algn="just">
              <a:buNone/>
            </a:pPr>
            <a:endParaRPr lang="ja-JP" altLang="en-US"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endParaRPr>
          </a:p>
          <a:p>
            <a:pPr marL="0" indent="0" algn="just">
              <a:buNone/>
            </a:pPr>
            <a:r>
              <a:rPr lang="ja-JP" altLang="en-US"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■古代東海道・支路　 「甲斐路」３駅　</a:t>
            </a:r>
            <a:r>
              <a:rPr lang="en-US" altLang="ja-JP"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en-US"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駅所在地については諸説あり</a:t>
            </a:r>
          </a:p>
          <a:p>
            <a:pPr marL="0" indent="0" algn="just">
              <a:buNone/>
            </a:pPr>
            <a:r>
              <a:rPr lang="ja-JP" altLang="en-US"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　（駿河国）⇒籠坂峠⇒</a:t>
            </a:r>
            <a:r>
              <a:rPr lang="en-US" altLang="ja-JP" sz="1800" b="1" kern="100" dirty="0" smtClean="0">
                <a:solidFill>
                  <a:srgbClr val="0000FF"/>
                </a:solidFill>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en-US" sz="1800" b="1" kern="100" dirty="0" smtClean="0">
                <a:solidFill>
                  <a:srgbClr val="0000FF"/>
                </a:solidFill>
                <a:latin typeface="游明朝" panose="02020400000000000000" pitchFamily="18" charset="-128"/>
                <a:ea typeface="UD デジタル 教科書体 NP-B" panose="02020700000000000000" pitchFamily="18" charset="-128"/>
                <a:cs typeface="Segoe UI Historic" panose="020B0502040204020203" pitchFamily="34" charset="0"/>
              </a:rPr>
              <a:t>甲斐国</a:t>
            </a:r>
            <a:r>
              <a:rPr lang="en-US" altLang="ja-JP" sz="1800" b="1" kern="100" dirty="0" smtClean="0">
                <a:solidFill>
                  <a:srgbClr val="0000FF"/>
                </a:solidFill>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en-US" sz="1800" b="1" kern="100" dirty="0" smtClean="0">
                <a:solidFill>
                  <a:srgbClr val="0000FF"/>
                </a:solidFill>
                <a:latin typeface="游明朝" panose="02020400000000000000" pitchFamily="18" charset="-128"/>
                <a:ea typeface="UD デジタル 教科書体 NP-B" panose="02020700000000000000" pitchFamily="18" charset="-128"/>
                <a:cs typeface="Segoe UI Historic" panose="020B0502040204020203" pitchFamily="34" charset="0"/>
              </a:rPr>
              <a:t>加吉（加古？）駅</a:t>
            </a:r>
            <a:r>
              <a:rPr lang="ja-JP" altLang="en-US"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⇒鳥居地峠</a:t>
            </a:r>
          </a:p>
          <a:p>
            <a:pPr marL="0" indent="0" algn="just">
              <a:buNone/>
            </a:pPr>
            <a:r>
              <a:rPr lang="ja-JP" altLang="en-US"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ja-JP" altLang="en-US" sz="1800" b="1" kern="100" dirty="0" smtClean="0">
                <a:solidFill>
                  <a:srgbClr val="0000FF"/>
                </a:solidFill>
                <a:latin typeface="游明朝" panose="02020400000000000000" pitchFamily="18" charset="-128"/>
                <a:ea typeface="UD デジタル 教科書体 NP-B" panose="02020700000000000000" pitchFamily="18" charset="-128"/>
                <a:cs typeface="Segoe UI Historic" panose="020B0502040204020203" pitchFamily="34" charset="0"/>
              </a:rPr>
              <a:t>河口駅</a:t>
            </a:r>
            <a:r>
              <a:rPr lang="ja-JP" altLang="en-US"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⇒御坂峠⇒</a:t>
            </a:r>
            <a:r>
              <a:rPr lang="en-US" altLang="ja-JP"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en-US"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甲府盆地</a:t>
            </a:r>
            <a:r>
              <a:rPr lang="en-US" altLang="ja-JP"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en-US" sz="1800" b="1" kern="100" dirty="0" smtClean="0">
                <a:solidFill>
                  <a:srgbClr val="0000FF"/>
                </a:solidFill>
                <a:latin typeface="游明朝" panose="02020400000000000000" pitchFamily="18" charset="-128"/>
                <a:ea typeface="UD デジタル 教科書体 NP-B" panose="02020700000000000000" pitchFamily="18" charset="-128"/>
                <a:cs typeface="Segoe UI Historic" panose="020B0502040204020203" pitchFamily="34" charset="0"/>
              </a:rPr>
              <a:t>水市駅</a:t>
            </a:r>
            <a:r>
              <a:rPr lang="ja-JP" altLang="en-US" sz="18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⇒甲斐国府</a:t>
            </a:r>
          </a:p>
          <a:p>
            <a:pPr marL="0" indent="0" algn="just">
              <a:buNone/>
            </a:pPr>
            <a:r>
              <a:rPr lang="ja-JP" altLang="en-US" sz="16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ja-JP" altLang="en-US" sz="1600" b="1" kern="100" dirty="0" smtClean="0">
                <a:solidFill>
                  <a:srgbClr val="00CCFF"/>
                </a:solidFill>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en-US" altLang="ja-JP" sz="16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en-US" sz="16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出典</a:t>
            </a:r>
            <a:r>
              <a:rPr lang="en-US" altLang="ja-JP" sz="16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en-US" sz="1600" b="1" kern="100" dirty="0" smtClean="0">
                <a:latin typeface="游明朝" panose="02020400000000000000" pitchFamily="18" charset="-128"/>
                <a:ea typeface="UD デジタル 教科書体 NP-B" panose="02020700000000000000" pitchFamily="18" charset="-128"/>
                <a:cs typeface="Segoe UI Historic" panose="020B0502040204020203" pitchFamily="34" charset="0"/>
              </a:rPr>
              <a:t>延喜式兵部省諸国駅伝馬条</a:t>
            </a:r>
          </a:p>
          <a:p>
            <a:pPr marL="0" indent="0" algn="just">
              <a:buNone/>
            </a:pPr>
            <a:endParaRPr lang="ja-JP" altLang="en-US" b="1" dirty="0"/>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7030A0"/>
                </a:solidFill>
                <a:latin typeface="+mn-ea"/>
                <a:ea typeface="+mn-ea"/>
              </a:rPr>
              <a:t>３－２　</a:t>
            </a:r>
            <a:r>
              <a:rPr lang="ja-JP" altLang="en-US" sz="5900" b="1" dirty="0" smtClean="0">
                <a:solidFill>
                  <a:srgbClr val="7030A0"/>
                </a:solidFill>
                <a:latin typeface="+mn-ea"/>
                <a:ea typeface="+mn-ea"/>
              </a:rPr>
              <a:t>古代史から中世へ　流域・道でとらえる関東の地誌</a:t>
            </a:r>
            <a:r>
              <a:rPr lang="en-US" altLang="ja-JP" sz="5900" b="1" dirty="0" smtClean="0">
                <a:solidFill>
                  <a:srgbClr val="7030A0"/>
                </a:solidFill>
                <a:latin typeface="+mn-ea"/>
                <a:ea typeface="+mn-ea"/>
              </a:rPr>
              <a:t> </a:t>
            </a:r>
            <a:endParaRPr lang="ja-JP" altLang="en-US" sz="5900" b="1" dirty="0">
              <a:solidFill>
                <a:srgbClr val="7030A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en-US" sz="5900" b="1" dirty="0" smtClean="0">
                <a:solidFill>
                  <a:srgbClr val="FF0000"/>
                </a:solidFill>
                <a:latin typeface="+mn-ea"/>
                <a:ea typeface="+mn-ea"/>
              </a:rPr>
              <a:t>　甲斐国　地誌②</a:t>
            </a:r>
            <a:endParaRPr lang="ja-JP" altLang="en-US" sz="5900" b="1" dirty="0">
              <a:solidFill>
                <a:srgbClr val="FF0000"/>
              </a:solidFill>
              <a:latin typeface="+mn-ea"/>
              <a:ea typeface="+mn-ea"/>
            </a:endParaRPr>
          </a:p>
          <a:p>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945934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60512" y="1709847"/>
            <a:ext cx="8388066" cy="5251316"/>
          </a:xfrm>
        </p:spPr>
        <p:txBody>
          <a:bodyPr>
            <a:normAutofit/>
          </a:bodyPr>
          <a:lstStyle/>
          <a:p>
            <a:pPr marL="0" indent="0">
              <a:buNone/>
            </a:pPr>
            <a:r>
              <a:rPr lang="ja-JP" altLang="ja-JP" b="1" dirty="0"/>
              <a:t>　</a:t>
            </a:r>
            <a:endParaRPr lang="ja-JP" altLang="ja-JP" dirty="0">
              <a:solidFill>
                <a:srgbClr val="7030A0"/>
              </a:solidFill>
            </a:endParaRPr>
          </a:p>
          <a:p>
            <a:pPr marL="0" indent="0" algn="just">
              <a:buNone/>
            </a:pPr>
            <a:r>
              <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鎌倉時代と戦国時代の古街道に関する壮大な歴史ロマンを、赤色立体地図を使いながら</a:t>
            </a:r>
            <a:endPar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endParaRPr>
          </a:p>
          <a:p>
            <a:pPr marL="0" indent="0" algn="just">
              <a:buNone/>
            </a:pP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読み解いていきます。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最新科学の地図を発明されたアジア航測㈱千葉達朗さんと、全国の歴史ある道をまちづくり</a:t>
            </a:r>
            <a:endPar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endParaRPr>
          </a:p>
          <a:p>
            <a:pPr marL="0" indent="0" algn="just">
              <a:buNone/>
            </a:pP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に活かす㈱歴史シアター・ジャパン代表の宮田太郎（古街道研究家）</a:t>
            </a:r>
            <a:r>
              <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さん</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がコラボ対談しました。</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0" algn="just">
              <a:buNone/>
            </a:pPr>
            <a:r>
              <a:rPr lang="ja-JP" altLang="ja-JP" sz="1800" b="1" u="none" strike="noStrike" kern="100" dirty="0" smtClean="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en-US" sz="1800" b="1" u="none" strike="noStrike" kern="100" dirty="0" smtClean="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今後</a:t>
            </a:r>
            <a:r>
              <a:rPr lang="ja-JP" altLang="ja-JP" sz="1800" b="1" u="none" strike="noStrike" kern="100" dirty="0" smtClean="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は</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、興味のある学校関係者や生徒さん、学生さん、一般の方の参加が可能になる</a:t>
            </a:r>
            <a:endPar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endParaRPr>
          </a:p>
          <a:p>
            <a:pPr indent="0" algn="just">
              <a:buNone/>
            </a:pP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「コドラ―・プロジェクト」も</a:t>
            </a:r>
            <a:r>
              <a:rPr lang="ja-JP" altLang="ja-JP" sz="1800" b="1" u="none" strike="noStrike" kern="100" dirty="0" smtClean="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開始</a:t>
            </a:r>
            <a:r>
              <a:rPr lang="ja-JP" altLang="en-US" sz="1800" b="1" u="none" strike="noStrike" kern="100" dirty="0" smtClean="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しています！</a:t>
            </a:r>
            <a:r>
              <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提供：</a:t>
            </a:r>
            <a:r>
              <a:rPr lang="en-US"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TEAM</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　道</a:t>
            </a:r>
            <a:r>
              <a:rPr lang="en-US"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ism</a:t>
            </a:r>
            <a:r>
              <a:rPr lang="en-US" altLang="ja-JP" sz="1800" b="1" u="none" strike="noStrike" kern="100" dirty="0">
                <a:solidFill>
                  <a:srgbClr val="0000FF"/>
                </a:solidFill>
                <a:effectLst/>
                <a:latin typeface="UD デジタル 教科書体 NP-B" panose="02020700000000000000" pitchFamily="18" charset="-128"/>
                <a:ea typeface="游明朝" panose="02020400000000000000" pitchFamily="18" charset="-128"/>
                <a:cs typeface="Segoe UI Historic" panose="020B0502040204020203" pitchFamily="34" charset="0"/>
              </a:rPr>
              <a:t> </a:t>
            </a:r>
          </a:p>
          <a:p>
            <a:pPr indent="0" algn="just">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ja-JP" sz="1800" b="1" u="none" strike="noStrike" kern="100" dirty="0" smtClean="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お問い合わせ先</a:t>
            </a:r>
            <a:r>
              <a:rPr lang="ja-JP" altLang="ja-JP" sz="1800" b="1" u="none" strike="noStrike" kern="100" dirty="0" smtClean="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】㈱歴史</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シアター・ジャパンの</a:t>
            </a:r>
            <a:r>
              <a:rPr lang="en-US"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HP</a:t>
            </a:r>
            <a:r>
              <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en-US" altLang="ja-JP" sz="1800" u="sng" kern="100" dirty="0">
                <a:solidFill>
                  <a:srgbClr val="0000FF"/>
                </a:solidFill>
                <a:effectLst/>
                <a:latin typeface="UD デジタル 教科書体 NK-R" panose="02020400000000000000" pitchFamily="18" charset="-128"/>
                <a:ea typeface="游明朝" panose="02020400000000000000" pitchFamily="18" charset="-128"/>
                <a:cs typeface="Times New Roman" panose="02020603050405020304" pitchFamily="18" charset="0"/>
                <a:hlinkClick r:id="rId2"/>
              </a:rPr>
              <a:t>https://www.rekijapa.com</a:t>
            </a:r>
            <a:r>
              <a:rPr lang="en-US" altLang="ja-JP" sz="1800" kern="100" dirty="0">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ja-JP" altLang="en-US" b="1" dirty="0"/>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b="1" dirty="0">
                <a:solidFill>
                  <a:srgbClr val="00CCFF"/>
                </a:solidFill>
              </a:rPr>
              <a:t>テーマ③</a:t>
            </a:r>
            <a:r>
              <a:rPr lang="ja-JP" altLang="en-US" b="1" dirty="0">
                <a:solidFill>
                  <a:srgbClr val="00CCFF"/>
                </a:solidFill>
              </a:rPr>
              <a:t>　</a:t>
            </a:r>
            <a:r>
              <a:rPr lang="ja-JP" altLang="ja-JP" b="1" dirty="0">
                <a:solidFill>
                  <a:srgbClr val="00CCFF"/>
                </a:solidFill>
              </a:rPr>
              <a:t>「白熱地歴探究！地形で読み解く関東地方、首都圏の発展」</a:t>
            </a:r>
            <a:endParaRPr lang="ja-JP" altLang="en-US" b="1" dirty="0">
              <a:solidFill>
                <a:srgbClr val="00CCFF"/>
              </a:solidFill>
            </a:endParaRPr>
          </a:p>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FF0000"/>
                </a:solidFill>
                <a:latin typeface="+mn-ea"/>
                <a:ea typeface="+mn-ea"/>
              </a:rPr>
              <a:t>３－２　</a:t>
            </a:r>
            <a:r>
              <a:rPr lang="ja-JP" altLang="en-US" sz="5900" b="1" dirty="0">
                <a:solidFill>
                  <a:srgbClr val="FF0000"/>
                </a:solidFill>
                <a:latin typeface="+mn-ea"/>
                <a:ea typeface="+mn-ea"/>
              </a:rPr>
              <a:t>古代史から中世へ　流域・道でとらえる関東の</a:t>
            </a:r>
            <a:r>
              <a:rPr lang="ja-JP" altLang="en-US" sz="5900" b="1" dirty="0" smtClean="0">
                <a:solidFill>
                  <a:srgbClr val="FF0000"/>
                </a:solidFill>
                <a:latin typeface="+mn-ea"/>
                <a:ea typeface="+mn-ea"/>
              </a:rPr>
              <a:t>地誌</a:t>
            </a:r>
            <a:r>
              <a:rPr lang="en-US" altLang="ja-JP" sz="5900" b="1" dirty="0" smtClean="0">
                <a:solidFill>
                  <a:srgbClr val="FF0000"/>
                </a:solidFill>
                <a:latin typeface="+mn-ea"/>
                <a:ea typeface="+mn-ea"/>
              </a:rPr>
              <a:t> </a:t>
            </a:r>
            <a:endParaRPr lang="ja-JP" altLang="en-US" sz="5900" b="1" dirty="0">
              <a:solidFill>
                <a:srgbClr val="FF0000"/>
              </a:solidFill>
              <a:latin typeface="+mn-ea"/>
              <a:ea typeface="+mn-ea"/>
            </a:endParaRPr>
          </a:p>
          <a:p>
            <a:r>
              <a:rPr lang="ja-JP" altLang="ja-JP" sz="5900" b="1" dirty="0">
                <a:solidFill>
                  <a:srgbClr val="FF0000"/>
                </a:solidFill>
                <a:latin typeface="+mn-ea"/>
                <a:ea typeface="+mn-ea"/>
              </a:rPr>
              <a:t>　</a:t>
            </a:r>
          </a:p>
          <a:p>
            <a:r>
              <a:rPr lang="ja-JP" altLang="en-US" sz="5900" b="1" dirty="0">
                <a:solidFill>
                  <a:srgbClr val="FF0000"/>
                </a:solidFill>
                <a:latin typeface="+mn-ea"/>
                <a:ea typeface="+mn-ea"/>
              </a:rPr>
              <a:t>　　　　</a:t>
            </a:r>
            <a:r>
              <a:rPr lang="ja-JP" altLang="ja-JP" sz="5900" b="1" dirty="0">
                <a:solidFill>
                  <a:srgbClr val="FF0000"/>
                </a:solidFill>
                <a:latin typeface="+mn-ea"/>
                <a:ea typeface="+mn-ea"/>
              </a:rPr>
              <a:t>・鎌倉～南北朝時代</a:t>
            </a:r>
            <a:r>
              <a:rPr lang="ja-JP" altLang="en-US" sz="5900" b="1" dirty="0">
                <a:solidFill>
                  <a:srgbClr val="FF0000"/>
                </a:solidFill>
                <a:latin typeface="+mn-ea"/>
                <a:ea typeface="+mn-ea"/>
              </a:rPr>
              <a:t>　</a:t>
            </a:r>
            <a:r>
              <a:rPr lang="ja-JP" altLang="ja-JP" sz="5900" b="1" dirty="0">
                <a:solidFill>
                  <a:srgbClr val="FF0000"/>
                </a:solidFill>
                <a:latin typeface="+mn-ea"/>
                <a:ea typeface="+mn-ea"/>
              </a:rPr>
              <a:t>・戦国～安土桃山時代</a:t>
            </a:r>
            <a:endParaRPr lang="ja-JP" altLang="en-US" sz="5900" b="1" dirty="0">
              <a:solidFill>
                <a:srgbClr val="FF0000"/>
              </a:solidFill>
              <a:latin typeface="+mn-ea"/>
              <a:ea typeface="+mn-ea"/>
            </a:endParaRPr>
          </a:p>
          <a:p>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820540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88995" y="1606684"/>
            <a:ext cx="8026028" cy="5251316"/>
          </a:xfrm>
        </p:spPr>
        <p:txBody>
          <a:bodyPr>
            <a:normAutofit/>
          </a:bodyPr>
          <a:lstStyle/>
          <a:p>
            <a:pPr marL="0" indent="0">
              <a:buNone/>
            </a:pPr>
            <a:r>
              <a:rPr lang="ja-JP" altLang="ja-JP" b="1" dirty="0"/>
              <a:t>　</a:t>
            </a:r>
            <a:endParaRPr lang="ja-JP" altLang="ja-JP" dirty="0">
              <a:solidFill>
                <a:srgbClr val="7030A0"/>
              </a:solidFill>
            </a:endParaRPr>
          </a:p>
          <a:p>
            <a:pPr marL="0" indent="0">
              <a:buNone/>
            </a:pPr>
            <a:endParaRPr lang="ja-JP" altLang="en-US" b="1" dirty="0"/>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FF0000"/>
                </a:solidFill>
                <a:latin typeface="+mn-ea"/>
                <a:ea typeface="+mn-ea"/>
              </a:rPr>
              <a:t>３－２　</a:t>
            </a:r>
            <a:r>
              <a:rPr lang="ja-JP" altLang="en-US" sz="5900" b="1" dirty="0">
                <a:solidFill>
                  <a:srgbClr val="FF0000"/>
                </a:solidFill>
                <a:latin typeface="+mn-ea"/>
                <a:ea typeface="+mn-ea"/>
              </a:rPr>
              <a:t>古代史から中世へ　流域・道でとらえる関東の</a:t>
            </a:r>
            <a:r>
              <a:rPr lang="ja-JP" altLang="en-US" sz="5900" b="1" dirty="0" smtClean="0">
                <a:solidFill>
                  <a:srgbClr val="FF0000"/>
                </a:solidFill>
                <a:latin typeface="+mn-ea"/>
                <a:ea typeface="+mn-ea"/>
              </a:rPr>
              <a:t>地誌</a:t>
            </a:r>
            <a:endParaRPr lang="ja-JP" altLang="en-US" sz="5900" b="1" dirty="0">
              <a:solidFill>
                <a:srgbClr val="FF000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ja-JP" sz="5900" b="1" dirty="0">
                <a:solidFill>
                  <a:srgbClr val="FF0000"/>
                </a:solidFill>
                <a:latin typeface="+mn-ea"/>
                <a:ea typeface="+mn-ea"/>
              </a:rPr>
              <a:t>・鎌倉～南北朝時代</a:t>
            </a:r>
            <a:r>
              <a:rPr lang="ja-JP" altLang="en-US" sz="5900" b="1" dirty="0">
                <a:solidFill>
                  <a:srgbClr val="FF0000"/>
                </a:solidFill>
                <a:latin typeface="+mn-ea"/>
                <a:ea typeface="+mn-ea"/>
              </a:rPr>
              <a:t>　</a:t>
            </a:r>
          </a:p>
          <a:p>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pic>
        <p:nvPicPr>
          <p:cNvPr id="6" name="図 5">
            <a:extLst>
              <a:ext uri="{FF2B5EF4-FFF2-40B4-BE49-F238E27FC236}">
                <a16:creationId xmlns:a16="http://schemas.microsoft.com/office/drawing/2014/main" id="{6ACFE971-D255-4726-86CB-4D202575C4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966" y="1606684"/>
            <a:ext cx="8370598" cy="5129981"/>
          </a:xfrm>
          <a:prstGeom prst="rect">
            <a:avLst/>
          </a:prstGeom>
          <a:noFill/>
          <a:ln>
            <a:noFill/>
          </a:ln>
        </p:spPr>
      </p:pic>
    </p:spTree>
    <p:extLst>
      <p:ext uri="{BB962C8B-B14F-4D97-AF65-F5344CB8AC3E}">
        <p14:creationId xmlns:p14="http://schemas.microsoft.com/office/powerpoint/2010/main" val="4085114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88995" y="1606684"/>
            <a:ext cx="8026028" cy="5251316"/>
          </a:xfrm>
        </p:spPr>
        <p:txBody>
          <a:bodyPr>
            <a:normAutofit/>
          </a:bodyPr>
          <a:lstStyle/>
          <a:p>
            <a:pPr marL="0" indent="0">
              <a:buNone/>
            </a:pPr>
            <a:r>
              <a:rPr lang="ja-JP" altLang="ja-JP" b="1" dirty="0"/>
              <a:t>　</a:t>
            </a:r>
            <a:endParaRPr lang="ja-JP" altLang="ja-JP" dirty="0">
              <a:solidFill>
                <a:srgbClr val="7030A0"/>
              </a:solidFill>
            </a:endParaRPr>
          </a:p>
          <a:p>
            <a:pPr marL="0" indent="0">
              <a:buNone/>
            </a:pPr>
            <a:endParaRPr lang="ja-JP" altLang="en-US" b="1" dirty="0"/>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FF0000"/>
                </a:solidFill>
                <a:latin typeface="+mn-ea"/>
                <a:ea typeface="+mn-ea"/>
              </a:rPr>
              <a:t>３－２　</a:t>
            </a:r>
            <a:r>
              <a:rPr lang="ja-JP" altLang="en-US" sz="5900" b="1" dirty="0">
                <a:solidFill>
                  <a:srgbClr val="FF0000"/>
                </a:solidFill>
                <a:latin typeface="+mn-ea"/>
                <a:ea typeface="+mn-ea"/>
              </a:rPr>
              <a:t>古代史から中世へ　流域・道でとらえる関東の</a:t>
            </a:r>
            <a:r>
              <a:rPr lang="ja-JP" altLang="en-US" sz="5900" b="1" dirty="0" smtClean="0">
                <a:solidFill>
                  <a:srgbClr val="FF0000"/>
                </a:solidFill>
                <a:latin typeface="+mn-ea"/>
                <a:ea typeface="+mn-ea"/>
              </a:rPr>
              <a:t>地誌</a:t>
            </a:r>
            <a:r>
              <a:rPr lang="en-US" altLang="ja-JP" sz="5900" b="1" dirty="0" smtClean="0">
                <a:solidFill>
                  <a:srgbClr val="FF0000"/>
                </a:solidFill>
                <a:latin typeface="+mn-ea"/>
                <a:ea typeface="+mn-ea"/>
              </a:rPr>
              <a:t> </a:t>
            </a:r>
            <a:endParaRPr lang="ja-JP" altLang="en-US" sz="5900" b="1" dirty="0">
              <a:solidFill>
                <a:srgbClr val="FF000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ja-JP" sz="5900" b="1" dirty="0">
                <a:solidFill>
                  <a:srgbClr val="FF0000"/>
                </a:solidFill>
                <a:latin typeface="+mn-ea"/>
                <a:ea typeface="+mn-ea"/>
              </a:rPr>
              <a:t>・戦国～安土桃山時代</a:t>
            </a:r>
            <a:endParaRPr lang="ja-JP" altLang="en-US" sz="5900" b="1" dirty="0">
              <a:solidFill>
                <a:srgbClr val="FF0000"/>
              </a:solidFill>
              <a:latin typeface="+mn-ea"/>
              <a:ea typeface="+mn-ea"/>
            </a:endParaRPr>
          </a:p>
          <a:p>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pic>
        <p:nvPicPr>
          <p:cNvPr id="5" name="図 4">
            <a:extLst>
              <a:ext uri="{FF2B5EF4-FFF2-40B4-BE49-F238E27FC236}">
                <a16:creationId xmlns:a16="http://schemas.microsoft.com/office/drawing/2014/main" id="{72209CA7-8C26-476F-B5E9-5F5F24B87C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52" y="1606684"/>
            <a:ext cx="8370599" cy="5159769"/>
          </a:xfrm>
          <a:prstGeom prst="rect">
            <a:avLst/>
          </a:prstGeom>
          <a:noFill/>
          <a:ln>
            <a:noFill/>
          </a:ln>
        </p:spPr>
      </p:pic>
    </p:spTree>
    <p:extLst>
      <p:ext uri="{BB962C8B-B14F-4D97-AF65-F5344CB8AC3E}">
        <p14:creationId xmlns:p14="http://schemas.microsoft.com/office/powerpoint/2010/main" val="1598659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21708" y="1606685"/>
            <a:ext cx="8406204" cy="3778115"/>
          </a:xfrm>
        </p:spPr>
        <p:txBody>
          <a:bodyPr>
            <a:noAutofit/>
          </a:bodyPr>
          <a:lstStyle/>
          <a:p>
            <a:pPr marL="0" indent="0">
              <a:lnSpc>
                <a:spcPct val="100000"/>
              </a:lnSpc>
              <a:buNone/>
            </a:pPr>
            <a:r>
              <a:rPr lang="ja-JP" altLang="ja-JP" sz="1800" b="1" dirty="0"/>
              <a:t>　</a:t>
            </a:r>
            <a:r>
              <a:rPr lang="ja-JP" altLang="en-US" sz="1800" b="1" dirty="0"/>
              <a:t>山梨県甲府市の武田氏館跡歴史館（信玄ミュージアム）は、戦国時代の武将、</a:t>
            </a:r>
            <a:endParaRPr lang="en-US" altLang="ja-JP" sz="1800" b="1" dirty="0"/>
          </a:p>
          <a:p>
            <a:pPr marL="0" indent="0">
              <a:lnSpc>
                <a:spcPct val="100000"/>
              </a:lnSpc>
              <a:buNone/>
            </a:pPr>
            <a:r>
              <a:rPr lang="ja-JP" altLang="en-US" sz="1800" b="1" dirty="0"/>
              <a:t>武田信玄の躑躅ヶ崎館（つつじがさきやかた、現・武田神社）に隣接してい</a:t>
            </a:r>
          </a:p>
          <a:p>
            <a:pPr marL="0" indent="0">
              <a:lnSpc>
                <a:spcPct val="100000"/>
              </a:lnSpc>
              <a:buNone/>
            </a:pPr>
            <a:r>
              <a:rPr lang="ja-JP" altLang="en-US" sz="1800" b="1" dirty="0"/>
              <a:t>る歴史館です。</a:t>
            </a:r>
          </a:p>
          <a:p>
            <a:pPr marL="0" indent="0">
              <a:lnSpc>
                <a:spcPct val="100000"/>
              </a:lnSpc>
              <a:buNone/>
            </a:pPr>
            <a:r>
              <a:rPr lang="ja-JP" altLang="en-US" sz="1800" b="1" dirty="0"/>
              <a:t>　典型的な「扇状地」である甲府盆地の</a:t>
            </a:r>
            <a:r>
              <a:rPr lang="ja-JP" altLang="ja-JP" sz="1800" b="1" dirty="0"/>
              <a:t>地形</a:t>
            </a:r>
            <a:r>
              <a:rPr lang="ja-JP" altLang="en-US" sz="1800" b="1" dirty="0"/>
              <a:t>、甲府盆地を流れる河川と水害、</a:t>
            </a:r>
            <a:endParaRPr lang="en-US" altLang="ja-JP" sz="1800" b="1" dirty="0"/>
          </a:p>
          <a:p>
            <a:pPr marL="0" indent="0">
              <a:lnSpc>
                <a:spcPct val="100000"/>
              </a:lnSpc>
              <a:buNone/>
            </a:pPr>
            <a:r>
              <a:rPr lang="ja-JP" altLang="en-US" sz="1800" b="1" dirty="0"/>
              <a:t>武田氏が甲府を本拠地とした経緯、信玄の治水などについて解説します。</a:t>
            </a:r>
          </a:p>
          <a:p>
            <a:pPr marL="0" indent="0">
              <a:lnSpc>
                <a:spcPct val="100000"/>
              </a:lnSpc>
              <a:buNone/>
            </a:pPr>
            <a:r>
              <a:rPr lang="ja-JP" altLang="en-US" sz="1800" b="1" dirty="0"/>
              <a:t>　信玄の父である武田信虎が扇状地地形を活用して躑躅ヶ崎館に本拠地を移転</a:t>
            </a:r>
            <a:endParaRPr lang="en-US" altLang="ja-JP" sz="1800" b="1" dirty="0"/>
          </a:p>
          <a:p>
            <a:pPr marL="0" indent="0">
              <a:lnSpc>
                <a:spcPct val="100000"/>
              </a:lnSpc>
              <a:buNone/>
            </a:pPr>
            <a:r>
              <a:rPr lang="ja-JP" altLang="en-US" sz="1800" b="1" dirty="0"/>
              <a:t>し街並みを整備したことにより、やがて戦国武将・信玄の領土拡大につながり、</a:t>
            </a:r>
            <a:endParaRPr lang="en-US" altLang="ja-JP" sz="1800" b="1" dirty="0"/>
          </a:p>
          <a:p>
            <a:pPr marL="0" indent="0">
              <a:lnSpc>
                <a:spcPct val="100000"/>
              </a:lnSpc>
              <a:buNone/>
            </a:pPr>
            <a:r>
              <a:rPr lang="ja-JP" altLang="en-US" sz="1800" b="1" dirty="0"/>
              <a:t>江戸時代には甲府の城下町として現在まで発展する礎が扇状地の地形に起因す</a:t>
            </a:r>
            <a:endParaRPr lang="en-US" altLang="ja-JP" sz="1800" b="1" dirty="0"/>
          </a:p>
          <a:p>
            <a:pPr marL="0" indent="0">
              <a:lnSpc>
                <a:spcPct val="100000"/>
              </a:lnSpc>
              <a:buNone/>
            </a:pPr>
            <a:r>
              <a:rPr lang="ja-JP" altLang="en-US" sz="1800" b="1" dirty="0"/>
              <a:t>ることがわかります。</a:t>
            </a:r>
          </a:p>
          <a:p>
            <a:pPr marL="0" indent="0">
              <a:lnSpc>
                <a:spcPct val="100000"/>
              </a:lnSpc>
              <a:buNone/>
            </a:pPr>
            <a:r>
              <a:rPr lang="ja-JP" altLang="en-US" sz="1800" b="1" dirty="0"/>
              <a:t>　</a:t>
            </a:r>
          </a:p>
          <a:p>
            <a:pPr marL="0" indent="0">
              <a:lnSpc>
                <a:spcPct val="100000"/>
              </a:lnSpc>
              <a:buNone/>
            </a:pPr>
            <a:r>
              <a:rPr lang="en-US" altLang="ja-JP" sz="1800" b="1" dirty="0">
                <a:solidFill>
                  <a:srgbClr val="FF0000"/>
                </a:solidFill>
              </a:rPr>
              <a:t>【</a:t>
            </a:r>
            <a:r>
              <a:rPr lang="ja-JP" altLang="en-US" sz="1800" b="1" dirty="0">
                <a:solidFill>
                  <a:srgbClr val="FF0000"/>
                </a:solidFill>
              </a:rPr>
              <a:t>信玄ミュージアム（甲府市ホームページ）</a:t>
            </a:r>
            <a:r>
              <a:rPr lang="en-US" altLang="ja-JP" sz="1800" b="1" dirty="0">
                <a:solidFill>
                  <a:srgbClr val="FF0000"/>
                </a:solidFill>
              </a:rPr>
              <a:t>】</a:t>
            </a:r>
            <a:endParaRPr lang="ja-JP" altLang="en-US" sz="1800" b="1" dirty="0">
              <a:solidFill>
                <a:srgbClr val="FF0000"/>
              </a:solidFill>
            </a:endParaRPr>
          </a:p>
          <a:p>
            <a:pPr marL="0" indent="0">
              <a:lnSpc>
                <a:spcPct val="100000"/>
              </a:lnSpc>
              <a:buNone/>
            </a:pPr>
            <a:r>
              <a:rPr lang="en-US" altLang="ja-JP" sz="1800" b="1" dirty="0"/>
              <a:t>https://www.city.kofu.yamanashi.jp/rekishi_bunkazai/kofu-takedashirekishikan.html</a:t>
            </a:r>
            <a:r>
              <a:rPr lang="ja-JP" altLang="ja-JP" sz="1800" b="1" dirty="0"/>
              <a:t> 　</a:t>
            </a:r>
            <a:endParaRPr lang="ja-JP" altLang="en-US" sz="1800" b="1" dirty="0"/>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287274" y="290477"/>
            <a:ext cx="8856726" cy="10612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endParaRPr lang="ja-JP" altLang="en-US" sz="2000" b="1" dirty="0">
              <a:solidFill>
                <a:srgbClr val="00CCFF"/>
              </a:solidFill>
            </a:endParaRPr>
          </a:p>
          <a:p>
            <a:r>
              <a:rPr lang="ja-JP" altLang="en-US" sz="2000" b="1" dirty="0">
                <a:solidFill>
                  <a:srgbClr val="00CCFF"/>
                </a:solidFill>
              </a:rPr>
              <a:t/>
            </a:r>
            <a:br>
              <a:rPr lang="ja-JP" altLang="en-US" sz="2000" b="1" dirty="0">
                <a:solidFill>
                  <a:srgbClr val="00CCFF"/>
                </a:solidFill>
              </a:rPr>
            </a:br>
            <a:r>
              <a:rPr lang="ja-JP" altLang="ja-JP" sz="2400" b="1" dirty="0"/>
              <a:t> </a:t>
            </a:r>
            <a:r>
              <a:rPr lang="ja-JP" altLang="ja-JP" sz="2700" b="1" dirty="0">
                <a:solidFill>
                  <a:srgbClr val="FF0000"/>
                </a:solidFill>
                <a:latin typeface="+mn-ea"/>
                <a:ea typeface="+mn-ea"/>
              </a:rPr>
              <a:t>３－３　</a:t>
            </a:r>
            <a:r>
              <a:rPr lang="ja-JP" altLang="en-US" sz="2700" b="1" dirty="0" smtClean="0">
                <a:solidFill>
                  <a:srgbClr val="FF0000"/>
                </a:solidFill>
                <a:latin typeface="+mn-ea"/>
                <a:ea typeface="+mn-ea"/>
              </a:rPr>
              <a:t>戦国の「三国志」！　</a:t>
            </a:r>
            <a:r>
              <a:rPr lang="ja-JP" altLang="ja-JP" sz="2700" b="1" dirty="0" smtClean="0">
                <a:solidFill>
                  <a:srgbClr val="FF0000"/>
                </a:solidFill>
                <a:latin typeface="+mn-ea"/>
                <a:ea typeface="+mn-ea"/>
              </a:rPr>
              <a:t>地形</a:t>
            </a:r>
            <a:r>
              <a:rPr lang="ja-JP" altLang="ja-JP" sz="2700" b="1" dirty="0">
                <a:solidFill>
                  <a:srgbClr val="FF0000"/>
                </a:solidFill>
                <a:latin typeface="+mn-ea"/>
                <a:ea typeface="+mn-ea"/>
              </a:rPr>
              <a:t>で</a:t>
            </a:r>
            <a:r>
              <a:rPr lang="ja-JP" altLang="ja-JP" sz="2700" b="1" dirty="0" smtClean="0">
                <a:solidFill>
                  <a:srgbClr val="FF0000"/>
                </a:solidFill>
                <a:latin typeface="+mn-ea"/>
                <a:ea typeface="+mn-ea"/>
              </a:rPr>
              <a:t>読み解く</a:t>
            </a:r>
            <a:r>
              <a:rPr lang="ja-JP" altLang="en-US" sz="2700" b="1" dirty="0">
                <a:solidFill>
                  <a:srgbClr val="FF0000"/>
                </a:solidFill>
                <a:latin typeface="+mn-ea"/>
                <a:ea typeface="+mn-ea"/>
              </a:rPr>
              <a:t> </a:t>
            </a:r>
            <a:r>
              <a:rPr lang="ja-JP" altLang="ja-JP" sz="2700" b="1" dirty="0" smtClean="0">
                <a:solidFill>
                  <a:srgbClr val="FF0000"/>
                </a:solidFill>
                <a:latin typeface="+mn-ea"/>
                <a:ea typeface="+mn-ea"/>
              </a:rPr>
              <a:t>信</a:t>
            </a:r>
            <a:r>
              <a:rPr lang="ja-JP" altLang="ja-JP" sz="2700" b="1" dirty="0">
                <a:solidFill>
                  <a:srgbClr val="FF0000"/>
                </a:solidFill>
                <a:latin typeface="+mn-ea"/>
                <a:ea typeface="+mn-ea"/>
              </a:rPr>
              <a:t>玄</a:t>
            </a:r>
            <a:r>
              <a:rPr lang="en-US" altLang="ja-JP" sz="2700" b="1" dirty="0" smtClean="0">
                <a:solidFill>
                  <a:srgbClr val="FF0000"/>
                </a:solidFill>
                <a:latin typeface="+mn-ea"/>
                <a:ea typeface="+mn-ea"/>
              </a:rPr>
              <a:t>VS</a:t>
            </a:r>
            <a:r>
              <a:rPr lang="ja-JP" altLang="ja-JP" sz="2700" b="1" dirty="0" smtClean="0">
                <a:solidFill>
                  <a:srgbClr val="FF0000"/>
                </a:solidFill>
                <a:latin typeface="+mn-ea"/>
                <a:ea typeface="+mn-ea"/>
              </a:rPr>
              <a:t>北条氏</a:t>
            </a:r>
            <a:r>
              <a:rPr lang="en-US" altLang="ja-JP" sz="2700" b="1" dirty="0" smtClean="0">
                <a:solidFill>
                  <a:srgbClr val="FF0000"/>
                </a:solidFill>
                <a:latin typeface="+mn-ea"/>
                <a:ea typeface="+mn-ea"/>
              </a:rPr>
              <a:t>VS</a:t>
            </a:r>
            <a:r>
              <a:rPr lang="ja-JP" altLang="en-US" sz="2700" b="1" dirty="0" smtClean="0">
                <a:solidFill>
                  <a:srgbClr val="FF0000"/>
                </a:solidFill>
                <a:latin typeface="+mn-ea"/>
                <a:ea typeface="+mn-ea"/>
              </a:rPr>
              <a:t>謙信</a:t>
            </a:r>
            <a:r>
              <a:rPr lang="ja-JP" altLang="en-US" sz="2700" b="1" dirty="0">
                <a:solidFill>
                  <a:srgbClr val="FF0000"/>
                </a:solidFill>
                <a:latin typeface="+mn-ea"/>
                <a:ea typeface="+mn-ea"/>
              </a:rPr>
              <a:t>　　　　</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777588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443545" y="-13447"/>
            <a:ext cx="8856726" cy="1636005"/>
          </a:xfrm>
        </p:spPr>
        <p:txBody>
          <a:bodyPr>
            <a:normAutofit/>
          </a:bodyPr>
          <a:lstStyle/>
          <a:p>
            <a:r>
              <a:rPr lang="ja-JP" altLang="en-US" sz="2200" b="1" dirty="0" smtClean="0">
                <a:solidFill>
                  <a:srgbClr val="7030A0"/>
                </a:solidFill>
                <a:latin typeface="+mn-ea"/>
                <a:ea typeface="+mn-ea"/>
              </a:rPr>
              <a:t>戦国の</a:t>
            </a:r>
            <a:r>
              <a:rPr lang="ja-JP" altLang="en-US" sz="2200" b="1" dirty="0">
                <a:solidFill>
                  <a:srgbClr val="7030A0"/>
                </a:solidFill>
                <a:latin typeface="+mn-ea"/>
                <a:ea typeface="+mn-ea"/>
              </a:rPr>
              <a:t>「三国志」！　</a:t>
            </a:r>
            <a:r>
              <a:rPr lang="ja-JP" altLang="ja-JP" sz="2200" b="1" dirty="0">
                <a:solidFill>
                  <a:srgbClr val="7030A0"/>
                </a:solidFill>
                <a:latin typeface="+mn-ea"/>
                <a:ea typeface="+mn-ea"/>
              </a:rPr>
              <a:t>地形で読み解く信玄</a:t>
            </a:r>
            <a:r>
              <a:rPr lang="en-US" altLang="ja-JP" sz="2200" b="1" dirty="0">
                <a:solidFill>
                  <a:srgbClr val="7030A0"/>
                </a:solidFill>
                <a:latin typeface="+mn-ea"/>
                <a:ea typeface="+mn-ea"/>
              </a:rPr>
              <a:t>VS</a:t>
            </a:r>
            <a:r>
              <a:rPr lang="ja-JP" altLang="ja-JP" sz="2200" b="1" dirty="0">
                <a:solidFill>
                  <a:srgbClr val="7030A0"/>
                </a:solidFill>
                <a:latin typeface="+mn-ea"/>
                <a:ea typeface="+mn-ea"/>
              </a:rPr>
              <a:t>北条氏</a:t>
            </a:r>
            <a:r>
              <a:rPr lang="en-US" altLang="ja-JP" sz="2200" b="1" dirty="0">
                <a:solidFill>
                  <a:srgbClr val="7030A0"/>
                </a:solidFill>
                <a:latin typeface="+mn-ea"/>
                <a:ea typeface="+mn-ea"/>
              </a:rPr>
              <a:t>VS</a:t>
            </a:r>
            <a:r>
              <a:rPr lang="ja-JP" altLang="en-US" sz="2200" b="1" dirty="0">
                <a:solidFill>
                  <a:srgbClr val="7030A0"/>
                </a:solidFill>
                <a:latin typeface="+mn-ea"/>
                <a:ea typeface="+mn-ea"/>
              </a:rPr>
              <a:t>謙</a:t>
            </a:r>
            <a:r>
              <a:rPr lang="ja-JP" altLang="en-US" sz="2200" b="1" dirty="0" smtClean="0">
                <a:solidFill>
                  <a:srgbClr val="7030A0"/>
                </a:solidFill>
                <a:latin typeface="+mn-ea"/>
                <a:ea typeface="+mn-ea"/>
              </a:rPr>
              <a:t>信</a:t>
            </a:r>
            <a:r>
              <a:rPr lang="ja-JP" altLang="en-US" sz="2700" b="1" dirty="0">
                <a:solidFill>
                  <a:srgbClr val="7030A0"/>
                </a:solidFill>
                <a:latin typeface="ＭＳ ゴシック" panose="020B0609070205080204" pitchFamily="49" charset="-128"/>
                <a:ea typeface="ＭＳ ゴシック" panose="020B0609070205080204" pitchFamily="49" charset="-128"/>
              </a:rPr>
              <a:t/>
            </a:r>
            <a:br>
              <a:rPr lang="ja-JP" altLang="en-US" sz="2700" b="1" dirty="0">
                <a:solidFill>
                  <a:srgbClr val="7030A0"/>
                </a:solidFill>
                <a:latin typeface="ＭＳ ゴシック" panose="020B0609070205080204" pitchFamily="49" charset="-128"/>
                <a:ea typeface="ＭＳ ゴシック" panose="020B0609070205080204" pitchFamily="49" charset="-128"/>
              </a:rPr>
            </a:br>
            <a:r>
              <a:rPr lang="ja-JP" altLang="en-US" sz="2700" b="1" dirty="0">
                <a:solidFill>
                  <a:srgbClr val="FF0000"/>
                </a:solidFill>
                <a:latin typeface="ＭＳ ゴシック" panose="020B0609070205080204" pitchFamily="49" charset="-128"/>
                <a:ea typeface="ＭＳ ゴシック" panose="020B0609070205080204" pitchFamily="49" charset="-128"/>
              </a:rPr>
              <a:t>　</a:t>
            </a:r>
            <a:r>
              <a:rPr lang="ja-JP" altLang="en-US" sz="2700" b="1" dirty="0" smtClean="0">
                <a:solidFill>
                  <a:srgbClr val="FF0000"/>
                </a:solidFill>
                <a:latin typeface="ＭＳ ゴシック" panose="020B0609070205080204" pitchFamily="49" charset="-128"/>
                <a:ea typeface="ＭＳ ゴシック" panose="020B0609070205080204" pitchFamily="49" charset="-128"/>
              </a:rPr>
              <a:t>　　</a:t>
            </a:r>
            <a:r>
              <a:rPr lang="ja-JP" altLang="en-US" sz="2700" b="1" dirty="0">
                <a:solidFill>
                  <a:srgbClr val="FF0000"/>
                </a:solidFill>
                <a:latin typeface="ＭＳ ゴシック" panose="020B0609070205080204" pitchFamily="49" charset="-128"/>
                <a:ea typeface="ＭＳ ゴシック" panose="020B0609070205080204" pitchFamily="49" charset="-128"/>
              </a:rPr>
              <a:t>　甲府盆地と戦国武田氏</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886700" cy="5251316"/>
          </a:xfrm>
        </p:spPr>
        <p:txBody>
          <a:bodyPr>
            <a:normAutofit lnSpcReduction="10000"/>
          </a:bodyPr>
          <a:lstStyle/>
          <a:p>
            <a:pPr marL="0" indent="0">
              <a:buNone/>
            </a:pPr>
            <a:r>
              <a:rPr lang="ja-JP" altLang="ja-JP" b="1" dirty="0"/>
              <a:t>　　　　</a:t>
            </a:r>
            <a:r>
              <a:rPr lang="ja-JP" altLang="ja-JP" sz="2000" b="1" dirty="0">
                <a:latin typeface="+mn-ea"/>
              </a:rPr>
              <a:t>　■</a:t>
            </a:r>
            <a:r>
              <a:rPr lang="ja-JP" altLang="en-US" sz="2000" b="1" dirty="0">
                <a:latin typeface="+mn-ea"/>
              </a:rPr>
              <a:t>ストーリー構成</a:t>
            </a:r>
            <a:endParaRPr lang="ja-JP" altLang="ja-JP" sz="2000" dirty="0">
              <a:latin typeface="+mn-ea"/>
            </a:endParaRPr>
          </a:p>
          <a:p>
            <a:pPr marL="0" indent="0">
              <a:buNone/>
            </a:pPr>
            <a:r>
              <a:rPr lang="ja-JP" altLang="ja-JP" sz="2000" b="1" dirty="0">
                <a:latin typeface="+mn-ea"/>
              </a:rPr>
              <a:t>①</a:t>
            </a:r>
            <a:r>
              <a:rPr lang="ja-JP" altLang="en-US" sz="2000" b="1" dirty="0">
                <a:latin typeface="+mn-ea"/>
              </a:rPr>
              <a:t>甲府盆地の地形</a:t>
            </a:r>
          </a:p>
          <a:p>
            <a:pPr marL="0" indent="0">
              <a:buNone/>
            </a:pPr>
            <a:r>
              <a:rPr lang="ja-JP" altLang="en-US" sz="2000" b="1" dirty="0">
                <a:latin typeface="+mn-ea"/>
              </a:rPr>
              <a:t>　</a:t>
            </a:r>
            <a:r>
              <a:rPr lang="ja-JP" altLang="en-US" sz="2000" b="1" dirty="0">
                <a:solidFill>
                  <a:srgbClr val="00B050"/>
                </a:solidFill>
                <a:latin typeface="+mn-ea"/>
              </a:rPr>
              <a:t>「甲府盆地」地形模型（ニシムラ精密地形模型製）を使って</a:t>
            </a:r>
            <a:endParaRPr lang="en-US" altLang="ja-JP" sz="2000" b="1" dirty="0">
              <a:solidFill>
                <a:srgbClr val="00B050"/>
              </a:solidFill>
              <a:latin typeface="+mn-ea"/>
            </a:endParaRPr>
          </a:p>
          <a:p>
            <a:pPr marL="0" indent="0">
              <a:buNone/>
            </a:pPr>
            <a:r>
              <a:rPr lang="ja-JP" altLang="en-US" sz="2000" b="1" dirty="0">
                <a:solidFill>
                  <a:srgbClr val="00B050"/>
                </a:solidFill>
                <a:latin typeface="+mn-ea"/>
              </a:rPr>
              <a:t>　説明（動画）</a:t>
            </a:r>
            <a:endParaRPr lang="ja-JP" altLang="ja-JP" sz="2000" dirty="0">
              <a:solidFill>
                <a:srgbClr val="00B050"/>
              </a:solidFill>
              <a:latin typeface="+mn-ea"/>
            </a:endParaRPr>
          </a:p>
          <a:p>
            <a:pPr marL="0" indent="0">
              <a:buNone/>
            </a:pPr>
            <a:endParaRPr lang="ja-JP" altLang="en-US" sz="2000" b="1" dirty="0">
              <a:latin typeface="+mn-ea"/>
            </a:endParaRPr>
          </a:p>
          <a:p>
            <a:pPr marL="0" indent="0">
              <a:buNone/>
            </a:pPr>
            <a:r>
              <a:rPr lang="ja-JP" altLang="en-US" sz="2000" b="1" dirty="0">
                <a:latin typeface="+mn-ea"/>
              </a:rPr>
              <a:t>②日本を代表する「扇状地」</a:t>
            </a:r>
          </a:p>
          <a:p>
            <a:pPr marL="0" indent="0">
              <a:buNone/>
            </a:pPr>
            <a:r>
              <a:rPr lang="ja-JP" altLang="en-US" sz="2000" b="1" dirty="0">
                <a:latin typeface="+mn-ea"/>
              </a:rPr>
              <a:t>　</a:t>
            </a:r>
            <a:r>
              <a:rPr lang="ja-JP" altLang="en-US" sz="2000" b="1" dirty="0">
                <a:solidFill>
                  <a:srgbClr val="00B050"/>
                </a:solidFill>
                <a:latin typeface="+mn-ea"/>
              </a:rPr>
              <a:t>国土地理院「地理教育の道具箱」</a:t>
            </a:r>
            <a:r>
              <a:rPr lang="en-US" altLang="ja-JP" sz="2000" b="1" dirty="0">
                <a:solidFill>
                  <a:srgbClr val="FF0000"/>
                </a:solidFill>
                <a:latin typeface="+mn-ea"/>
              </a:rPr>
              <a:t>【</a:t>
            </a:r>
            <a:r>
              <a:rPr lang="ja-JP" altLang="en-US" sz="2000" b="1" dirty="0">
                <a:solidFill>
                  <a:srgbClr val="FF0000"/>
                </a:solidFill>
                <a:latin typeface="+mn-ea"/>
              </a:rPr>
              <a:t>扇状地</a:t>
            </a:r>
            <a:r>
              <a:rPr lang="en-US" altLang="ja-JP" sz="2000" b="1" dirty="0">
                <a:solidFill>
                  <a:srgbClr val="FF0000"/>
                </a:solidFill>
                <a:latin typeface="+mn-ea"/>
              </a:rPr>
              <a:t>】</a:t>
            </a:r>
            <a:endParaRPr lang="ja-JP" altLang="ja-JP" sz="2000" dirty="0">
              <a:solidFill>
                <a:srgbClr val="FF0000"/>
              </a:solidFill>
              <a:latin typeface="+mn-ea"/>
            </a:endParaRPr>
          </a:p>
          <a:p>
            <a:pPr marL="0" indent="0">
              <a:buNone/>
            </a:pPr>
            <a:endParaRPr lang="ja-JP" altLang="ja-JP" sz="2000" dirty="0">
              <a:latin typeface="+mn-ea"/>
            </a:endParaRPr>
          </a:p>
          <a:p>
            <a:pPr marL="0" indent="0">
              <a:buNone/>
            </a:pPr>
            <a:r>
              <a:rPr lang="ja-JP" altLang="ja-JP" sz="2000" b="1" dirty="0">
                <a:latin typeface="+mn-ea"/>
              </a:rPr>
              <a:t>③</a:t>
            </a:r>
            <a:r>
              <a:rPr lang="ja-JP" altLang="en-US" sz="2000" b="1" dirty="0">
                <a:latin typeface="+mn-ea"/>
              </a:rPr>
              <a:t>甲府盆地を流れる河川と水害</a:t>
            </a:r>
          </a:p>
          <a:p>
            <a:pPr marL="0" indent="0">
              <a:buNone/>
            </a:pPr>
            <a:endParaRPr lang="ja-JP" altLang="en-US" sz="2000" b="1" dirty="0">
              <a:latin typeface="+mn-ea"/>
            </a:endParaRPr>
          </a:p>
          <a:p>
            <a:pPr marL="0" indent="0">
              <a:buNone/>
            </a:pPr>
            <a:r>
              <a:rPr lang="ja-JP" altLang="en-US" sz="2000" b="1" dirty="0">
                <a:latin typeface="+mn-ea"/>
              </a:rPr>
              <a:t>④武田信玄による治水事業</a:t>
            </a:r>
            <a:r>
              <a:rPr lang="en-US" altLang="ja-JP" sz="2000" b="1" dirty="0">
                <a:solidFill>
                  <a:srgbClr val="FF0000"/>
                </a:solidFill>
                <a:latin typeface="+mn-ea"/>
              </a:rPr>
              <a:t>【</a:t>
            </a:r>
            <a:r>
              <a:rPr lang="ja-JP" altLang="en-US" sz="2000" b="1" dirty="0">
                <a:solidFill>
                  <a:srgbClr val="FF0000"/>
                </a:solidFill>
                <a:latin typeface="+mn-ea"/>
              </a:rPr>
              <a:t>信玄堤</a:t>
            </a:r>
            <a:r>
              <a:rPr lang="en-US" altLang="ja-JP" sz="2000" b="1" dirty="0">
                <a:solidFill>
                  <a:srgbClr val="FF0000"/>
                </a:solidFill>
                <a:latin typeface="+mn-ea"/>
              </a:rPr>
              <a:t>】</a:t>
            </a:r>
            <a:endParaRPr lang="ja-JP" altLang="en-US" sz="2000" b="1" dirty="0">
              <a:solidFill>
                <a:srgbClr val="FF0000"/>
              </a:solidFill>
              <a:latin typeface="+mn-ea"/>
            </a:endParaRPr>
          </a:p>
          <a:p>
            <a:pPr marL="0" indent="0">
              <a:buNone/>
            </a:pPr>
            <a:r>
              <a:rPr lang="ja-JP" altLang="en-US" sz="2000" b="1" dirty="0">
                <a:solidFill>
                  <a:srgbClr val="00B050"/>
                </a:solidFill>
                <a:latin typeface="+mn-ea"/>
              </a:rPr>
              <a:t>　信玄ミュージアム「プロジェクション地形模型」を使って</a:t>
            </a:r>
          </a:p>
          <a:p>
            <a:pPr marL="0" indent="0">
              <a:buNone/>
            </a:pPr>
            <a:r>
              <a:rPr lang="ja-JP" altLang="en-US" sz="2000" b="1" dirty="0">
                <a:solidFill>
                  <a:srgbClr val="00B050"/>
                </a:solidFill>
                <a:latin typeface="+mn-ea"/>
              </a:rPr>
              <a:t>　説明（動画）</a:t>
            </a:r>
            <a:endParaRPr lang="ja-JP" altLang="ja-JP" sz="2000" dirty="0">
              <a:solidFill>
                <a:srgbClr val="00B050"/>
              </a:solidFill>
              <a:latin typeface="+mn-ea"/>
            </a:endParaRPr>
          </a:p>
          <a:p>
            <a:pPr marL="0" indent="0">
              <a:buNone/>
            </a:pPr>
            <a:endParaRPr lang="ja-JP" altLang="en-US" sz="2000" b="1" dirty="0">
              <a:solidFill>
                <a:srgbClr val="FF0000"/>
              </a:solidFill>
              <a:latin typeface="+mn-ea"/>
            </a:endParaRPr>
          </a:p>
          <a:p>
            <a:pPr marL="0" indent="0">
              <a:buNone/>
            </a:pPr>
            <a:endParaRPr lang="ja-JP" altLang="ja-JP" dirty="0"/>
          </a:p>
        </p:txBody>
      </p:sp>
    </p:spTree>
    <p:extLst>
      <p:ext uri="{BB962C8B-B14F-4D97-AF65-F5344CB8AC3E}">
        <p14:creationId xmlns:p14="http://schemas.microsoft.com/office/powerpoint/2010/main" val="4187566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2E5045-AB43-415C-B683-11054D5FCCF0}"/>
              </a:ext>
            </a:extLst>
          </p:cNvPr>
          <p:cNvSpPr>
            <a:spLocks noGrp="1"/>
          </p:cNvSpPr>
          <p:nvPr>
            <p:ph type="title"/>
          </p:nvPr>
        </p:nvSpPr>
        <p:spPr/>
        <p:txBody>
          <a:bodyPr>
            <a:normAutofit/>
          </a:bodyPr>
          <a:lstStyle/>
          <a:p>
            <a:r>
              <a:rPr lang="ja-JP" altLang="en-US" sz="2400" b="1" dirty="0">
                <a:latin typeface="ＭＳ ゴシック" panose="020B0609070205080204" pitchFamily="49" charset="-128"/>
                <a:ea typeface="ＭＳ ゴシック" panose="020B0609070205080204" pitchFamily="49" charset="-128"/>
              </a:rPr>
              <a:t>①甲府盆地の地形</a:t>
            </a:r>
            <a:br>
              <a:rPr lang="ja-JP" altLang="en-US" sz="2400" b="1" dirty="0">
                <a:latin typeface="ＭＳ ゴシック" panose="020B0609070205080204" pitchFamily="49" charset="-128"/>
                <a:ea typeface="ＭＳ ゴシック" panose="020B0609070205080204" pitchFamily="49" charset="-128"/>
              </a:rPr>
            </a:br>
            <a:endParaRPr kumimoji="1" lang="ja-JP" altLang="en-US" sz="2400" dirty="0"/>
          </a:p>
        </p:txBody>
      </p:sp>
      <p:sp>
        <p:nvSpPr>
          <p:cNvPr id="5" name="コンテンツ プレースホルダー 4">
            <a:extLst>
              <a:ext uri="{FF2B5EF4-FFF2-40B4-BE49-F238E27FC236}">
                <a16:creationId xmlns:a16="http://schemas.microsoft.com/office/drawing/2014/main" id="{16A39F7F-A58B-4233-8980-89521E869A59}"/>
              </a:ext>
            </a:extLst>
          </p:cNvPr>
          <p:cNvSpPr>
            <a:spLocks noGrp="1"/>
          </p:cNvSpPr>
          <p:nvPr>
            <p:ph idx="1"/>
          </p:nvPr>
        </p:nvSpPr>
        <p:spPr/>
        <p:txBody>
          <a:bodyPr>
            <a:normAutofit/>
          </a:bodyPr>
          <a:lstStyle/>
          <a:p>
            <a:pPr marL="0" indent="0">
              <a:lnSpc>
                <a:spcPct val="100000"/>
              </a:lnSpc>
              <a:buNone/>
            </a:pPr>
            <a:r>
              <a:rPr lang="ja-JP" altLang="en-US" sz="2000" b="1" dirty="0"/>
              <a:t>典型的な「扇状地」である甲府盆地の</a:t>
            </a:r>
            <a:r>
              <a:rPr lang="ja-JP" altLang="ja-JP" sz="2000" b="1" dirty="0"/>
              <a:t>地形</a:t>
            </a:r>
            <a:r>
              <a:rPr lang="ja-JP" altLang="en-US" sz="2000" b="1" dirty="0"/>
              <a:t>について解説します。</a:t>
            </a:r>
            <a:endParaRPr lang="en-US" altLang="ja-JP" sz="2000" b="1" dirty="0"/>
          </a:p>
          <a:p>
            <a:pPr marL="0" indent="0">
              <a:lnSpc>
                <a:spcPct val="100000"/>
              </a:lnSpc>
              <a:buNone/>
            </a:pPr>
            <a:r>
              <a:rPr lang="ja-JP" altLang="en-US" sz="2000" b="1" dirty="0"/>
              <a:t>講師は信玄ミュージアムの佐々木館長です。</a:t>
            </a:r>
          </a:p>
          <a:p>
            <a:pPr marL="0" indent="0">
              <a:buNone/>
            </a:pPr>
            <a:r>
              <a:rPr lang="ja-JP" altLang="ja-JP" sz="2000" b="1" dirty="0"/>
              <a:t>【</a:t>
            </a:r>
            <a:r>
              <a:rPr lang="en-US" altLang="ja-JP" sz="2000" b="1" dirty="0" err="1"/>
              <a:t>Youtube</a:t>
            </a:r>
            <a:r>
              <a:rPr lang="ja-JP" altLang="ja-JP" sz="2000" b="1" dirty="0"/>
              <a:t>動画リンク】</a:t>
            </a:r>
            <a:endParaRPr lang="en-US" altLang="ja-JP" sz="2000" b="1" dirty="0"/>
          </a:p>
          <a:p>
            <a:pPr marL="0" indent="0">
              <a:buNone/>
            </a:pPr>
            <a:r>
              <a:rPr lang="en-US" altLang="ja-JP" sz="2000" b="0" i="0" u="none" strike="noStrike" dirty="0">
                <a:effectLst/>
                <a:latin typeface="Roboto" panose="02000000000000000000" pitchFamily="2" charset="0"/>
                <a:hlinkClick r:id="rId2"/>
              </a:rPr>
              <a:t>https://youtu.be/ShOg099GbY4</a:t>
            </a:r>
            <a:endParaRPr lang="en-US" altLang="ja-JP" sz="2000" b="1" dirty="0"/>
          </a:p>
          <a:p>
            <a:pPr marL="0" indent="0">
              <a:lnSpc>
                <a:spcPct val="100000"/>
              </a:lnSpc>
              <a:buNone/>
            </a:pPr>
            <a:endParaRPr lang="ja-JP" altLang="en-US" sz="2000" b="1" dirty="0"/>
          </a:p>
          <a:p>
            <a:pPr marL="0" indent="0">
              <a:lnSpc>
                <a:spcPct val="100000"/>
              </a:lnSpc>
              <a:buNone/>
            </a:pPr>
            <a:r>
              <a:rPr lang="ja-JP" altLang="en-US" sz="2000" b="1" dirty="0"/>
              <a:t>プロジェクション地形模型については</a:t>
            </a:r>
            <a:r>
              <a:rPr lang="ja-JP" altLang="en-US" sz="2000" b="1" dirty="0" smtClean="0"/>
              <a:t>、（株）ニシムラ</a:t>
            </a:r>
            <a:r>
              <a:rPr lang="ja-JP" altLang="en-US" sz="2000" b="1" dirty="0"/>
              <a:t>精密地形模型の大道寺代表</a:t>
            </a:r>
            <a:r>
              <a:rPr lang="ja-JP" altLang="en-US" sz="2000" b="1" dirty="0" smtClean="0"/>
              <a:t>が説明します</a:t>
            </a:r>
            <a:r>
              <a:rPr lang="ja-JP" altLang="en-US" sz="2000" b="1" dirty="0"/>
              <a:t>。</a:t>
            </a:r>
          </a:p>
          <a:p>
            <a:pPr marL="0" indent="0">
              <a:buNone/>
            </a:pPr>
            <a:r>
              <a:rPr lang="ja-JP" altLang="ja-JP" sz="2000" b="1" dirty="0"/>
              <a:t>【</a:t>
            </a:r>
            <a:r>
              <a:rPr lang="en-US" altLang="ja-JP" sz="2000" b="1" dirty="0" err="1"/>
              <a:t>Youtube</a:t>
            </a:r>
            <a:r>
              <a:rPr lang="ja-JP" altLang="ja-JP" sz="2000" b="1" dirty="0"/>
              <a:t>動画リンク】</a:t>
            </a:r>
            <a:endParaRPr lang="en-US" altLang="ja-JP" sz="2000" b="1" dirty="0"/>
          </a:p>
          <a:p>
            <a:pPr marL="0" indent="0">
              <a:buNone/>
            </a:pPr>
            <a:r>
              <a:rPr lang="en-US" altLang="ja-JP" sz="2000" b="0" i="0" u="none" strike="noStrike" dirty="0">
                <a:effectLst/>
                <a:latin typeface="Roboto" panose="02000000000000000000" pitchFamily="2" charset="0"/>
                <a:hlinkClick r:id="rId3"/>
              </a:rPr>
              <a:t>https://youtu.be/liT-9JA_oBY</a:t>
            </a:r>
            <a:endParaRPr lang="ja-JP" altLang="en-US" sz="2000" dirty="0"/>
          </a:p>
        </p:txBody>
      </p:sp>
    </p:spTree>
    <p:extLst>
      <p:ext uri="{BB962C8B-B14F-4D97-AF65-F5344CB8AC3E}">
        <p14:creationId xmlns:p14="http://schemas.microsoft.com/office/powerpoint/2010/main" val="18798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1216183" y="371615"/>
            <a:ext cx="8856726" cy="1636005"/>
          </a:xfrm>
        </p:spPr>
        <p:txBody>
          <a:bodyPr>
            <a:normAutofit fontScale="90000"/>
          </a:bodyPr>
          <a:lstStyle/>
          <a:p>
            <a:pPr lvl="0"/>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a:t>
            </a:r>
            <a:r>
              <a:rPr lang="ja-JP" altLang="ja-JP" sz="2000" b="1" dirty="0" smtClean="0">
                <a:solidFill>
                  <a:srgbClr val="00CCFF"/>
                </a:solidFill>
              </a:rPr>
              <a:t>地図</a:t>
            </a:r>
            <a:r>
              <a:rPr lang="ja-JP" altLang="en-US" sz="2000" b="1" dirty="0" smtClean="0">
                <a:solidFill>
                  <a:srgbClr val="00CCFF"/>
                </a:solidFill>
              </a:rPr>
              <a:t>や</a:t>
            </a:r>
            <a:r>
              <a:rPr lang="ja-JP" altLang="ja-JP" sz="2000" b="1" dirty="0" smtClean="0">
                <a:solidFill>
                  <a:srgbClr val="00CCFF"/>
                </a:solidFill>
              </a:rPr>
              <a:t>地理情報</a:t>
            </a:r>
            <a:r>
              <a:rPr lang="ja-JP" altLang="en-US" sz="2000" b="1" dirty="0" smtClean="0">
                <a:solidFill>
                  <a:srgbClr val="00CCFF"/>
                </a:solidFill>
              </a:rPr>
              <a:t>システム</a:t>
            </a:r>
            <a:r>
              <a:rPr lang="ja-JP" altLang="ja-JP" sz="2000" b="1" dirty="0" smtClean="0">
                <a:solidFill>
                  <a:srgbClr val="00CCFF"/>
                </a:solidFill>
              </a:rPr>
              <a:t>で</a:t>
            </a:r>
            <a:r>
              <a:rPr lang="ja-JP" altLang="en-US" sz="2000" b="1" dirty="0" smtClean="0">
                <a:solidFill>
                  <a:srgbClr val="00CCFF"/>
                </a:solidFill>
              </a:rPr>
              <a:t>捉え</a:t>
            </a:r>
            <a:r>
              <a:rPr lang="ja-JP" altLang="ja-JP" sz="2000" b="1" dirty="0" smtClean="0">
                <a:solidFill>
                  <a:srgbClr val="00CCFF"/>
                </a:solidFill>
              </a:rPr>
              <a:t>る</a:t>
            </a:r>
            <a:r>
              <a:rPr lang="ja-JP" altLang="en-US" sz="2000" b="1" dirty="0" smtClean="0">
                <a:solidFill>
                  <a:srgbClr val="00CCFF"/>
                </a:solidFill>
              </a:rPr>
              <a:t>現代世界</a:t>
            </a:r>
            <a:r>
              <a:rPr lang="ja-JP" altLang="ja-JP" sz="2000" b="1" dirty="0" smtClean="0">
                <a:solidFill>
                  <a:srgbClr val="00CCFF"/>
                </a:solidFill>
              </a:rPr>
              <a:t>」</a:t>
            </a:r>
            <a:r>
              <a:rPr lang="ja-JP" altLang="en-US" sz="2000" b="1" dirty="0">
                <a:solidFill>
                  <a:srgbClr val="00CCFF"/>
                </a:solidFill>
              </a:rPr>
              <a:t/>
            </a:r>
            <a:br>
              <a:rPr lang="ja-JP" altLang="en-US" sz="2000" b="1" dirty="0">
                <a:solidFill>
                  <a:srgbClr val="00CCFF"/>
                </a:solidFill>
              </a:rPr>
            </a:br>
            <a:r>
              <a:rPr lang="ja-JP" altLang="en-US" sz="2000" b="1" dirty="0">
                <a:solidFill>
                  <a:srgbClr val="00FF99"/>
                </a:solidFill>
              </a:rPr>
              <a:t/>
            </a:r>
            <a:br>
              <a:rPr lang="ja-JP" altLang="en-US" sz="2000" b="1" dirty="0">
                <a:solidFill>
                  <a:srgbClr val="00FF99"/>
                </a:solidFill>
              </a:rPr>
            </a:br>
            <a:r>
              <a:rPr lang="ja-JP" altLang="en-US" sz="2000" b="1" dirty="0" smtClean="0">
                <a:solidFill>
                  <a:srgbClr val="00FF99"/>
                </a:solidFill>
              </a:rPr>
              <a:t>　　　</a:t>
            </a:r>
            <a:r>
              <a:rPr lang="ja-JP" altLang="en-US" sz="2800" b="1" dirty="0" smtClean="0">
                <a:solidFill>
                  <a:srgbClr val="FF0000"/>
                </a:solidFill>
                <a:latin typeface="+mn-ea"/>
                <a:ea typeface="+mn-ea"/>
              </a:rPr>
              <a:t>「地理総合オンラインセミナー」</a:t>
            </a:r>
            <a:r>
              <a:rPr lang="ja-JP" altLang="en-US" sz="2800" b="1" dirty="0">
                <a:latin typeface="+mn-ea"/>
                <a:ea typeface="+mn-ea"/>
              </a:rPr>
              <a:t/>
            </a:r>
            <a:br>
              <a:rPr lang="ja-JP" altLang="en-US" sz="2800" b="1" dirty="0">
                <a:latin typeface="+mn-ea"/>
                <a:ea typeface="+mn-ea"/>
              </a:rPr>
            </a:br>
            <a:r>
              <a:rPr lang="ja-JP" altLang="en-US" sz="2800" b="1" dirty="0"/>
              <a:t>　　　　　</a:t>
            </a:r>
            <a:r>
              <a:rPr lang="ja-JP" altLang="ja-JP" sz="2000" b="1" dirty="0"/>
              <a:t>　</a:t>
            </a:r>
            <a:r>
              <a:rPr lang="ja-JP" altLang="ja-JP" sz="2200" b="1" dirty="0">
                <a:latin typeface="+mn-ea"/>
                <a:ea typeface="+mn-ea"/>
              </a:rPr>
              <a:t/>
            </a:r>
            <a:br>
              <a:rPr lang="ja-JP" altLang="ja-JP" sz="2200" b="1" dirty="0">
                <a:latin typeface="+mn-ea"/>
                <a:ea typeface="+mn-ea"/>
              </a:rPr>
            </a:br>
            <a:r>
              <a:rPr lang="ja-JP" altLang="en-US" sz="2800" b="1" dirty="0"/>
              <a:t>　　</a:t>
            </a:r>
            <a:br>
              <a:rPr lang="ja-JP" altLang="en-US" sz="2800" b="1" dirty="0"/>
            </a:br>
            <a:r>
              <a:rPr lang="ja-JP" altLang="ja-JP" sz="2700" b="1" dirty="0"/>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43700" y="1189617"/>
            <a:ext cx="8485147" cy="5251316"/>
          </a:xfrm>
        </p:spPr>
        <p:txBody>
          <a:bodyPr>
            <a:normAutofit fontScale="92500"/>
          </a:bodyPr>
          <a:lstStyle/>
          <a:p>
            <a:pPr marL="0" indent="0">
              <a:buNone/>
            </a:pPr>
            <a:r>
              <a:rPr lang="ja-JP" altLang="ja-JP" b="1" dirty="0"/>
              <a:t>　　　</a:t>
            </a:r>
            <a:endParaRPr lang="ja-JP" altLang="ja-JP" sz="1800" dirty="0">
              <a:solidFill>
                <a:srgbClr val="00B0F0"/>
              </a:solidFill>
            </a:endParaRPr>
          </a:p>
          <a:p>
            <a:pPr marL="0" indent="0">
              <a:buNone/>
            </a:pPr>
            <a:r>
              <a:rPr lang="ja-JP" altLang="en-US" sz="1600" b="1" dirty="0" smtClean="0"/>
              <a:t>（参考）</a:t>
            </a:r>
            <a:r>
              <a:rPr lang="en-US" altLang="ja-JP" sz="1600" b="1" dirty="0" smtClean="0"/>
              <a:t>2022</a:t>
            </a:r>
            <a:r>
              <a:rPr lang="ja-JP" altLang="en-US" sz="1600" b="1" dirty="0" smtClean="0"/>
              <a:t>年度の実施テーマ</a:t>
            </a:r>
            <a:endParaRPr lang="en-US" altLang="ja-JP" sz="1600" b="1" dirty="0" smtClean="0"/>
          </a:p>
          <a:p>
            <a:pPr marL="0" indent="0">
              <a:buNone/>
            </a:pPr>
            <a:r>
              <a:rPr lang="ja-JP" altLang="en-US" sz="1600" b="1" dirty="0" smtClean="0"/>
              <a:t>第１回「</a:t>
            </a:r>
            <a:r>
              <a:rPr lang="ja-JP" altLang="en-US" sz="1600" b="1" dirty="0"/>
              <a:t>地理総合のねらい」「緯度経度」「時差」「図法</a:t>
            </a:r>
            <a:r>
              <a:rPr lang="ja-JP" altLang="en-US" sz="1600" b="1" dirty="0" smtClean="0"/>
              <a:t>」「</a:t>
            </a:r>
            <a:r>
              <a:rPr lang="ja-JP" altLang="en-US" sz="1600" b="1" dirty="0"/>
              <a:t>地理院地図①」</a:t>
            </a:r>
            <a:endParaRPr lang="ja-JP" altLang="en-US" sz="1600" dirty="0"/>
          </a:p>
          <a:p>
            <a:pPr marL="0" indent="0">
              <a:lnSpc>
                <a:spcPct val="170000"/>
              </a:lnSpc>
              <a:buNone/>
            </a:pPr>
            <a:r>
              <a:rPr lang="ja-JP" altLang="en-US" sz="1600" b="1" dirty="0" smtClean="0"/>
              <a:t>第２回「</a:t>
            </a:r>
            <a:r>
              <a:rPr lang="ja-JP" altLang="en-US" sz="1600" b="1" dirty="0"/>
              <a:t>交通」「通信」「観光」「観光で地域おこし」「地理院地図②</a:t>
            </a:r>
            <a:r>
              <a:rPr lang="ja-JP" altLang="en-US" sz="1600" b="1" dirty="0" smtClean="0"/>
              <a:t>」</a:t>
            </a:r>
          </a:p>
          <a:p>
            <a:pPr marL="0" indent="0">
              <a:lnSpc>
                <a:spcPct val="170000"/>
              </a:lnSpc>
              <a:buNone/>
            </a:pPr>
            <a:r>
              <a:rPr lang="ja-JP" altLang="en-US" sz="1600" b="1" dirty="0" smtClean="0"/>
              <a:t>第３回「</a:t>
            </a:r>
            <a:r>
              <a:rPr lang="ja-JP" altLang="en-US" sz="1600" b="1" dirty="0"/>
              <a:t>世界の地形と人々の生活</a:t>
            </a:r>
            <a:r>
              <a:rPr lang="ja-JP" altLang="en-US" sz="1600" b="1" dirty="0" smtClean="0"/>
              <a:t>」　　第４回「</a:t>
            </a:r>
            <a:r>
              <a:rPr lang="ja-JP" altLang="en-US" sz="1600" b="1" dirty="0"/>
              <a:t>気候の基礎基本」</a:t>
            </a:r>
            <a:endParaRPr lang="ja-JP" altLang="en-US" sz="1600" dirty="0"/>
          </a:p>
          <a:p>
            <a:pPr marL="0" indent="0">
              <a:lnSpc>
                <a:spcPct val="170000"/>
              </a:lnSpc>
              <a:buNone/>
            </a:pPr>
            <a:r>
              <a:rPr lang="ja-JP" altLang="en-US" sz="1600" b="1" dirty="0" smtClean="0"/>
              <a:t>第５回「各気候での人々の暮らし」</a:t>
            </a:r>
            <a:r>
              <a:rPr lang="ja-JP" altLang="en-US" sz="1600" b="1" dirty="0"/>
              <a:t>　　</a:t>
            </a:r>
            <a:r>
              <a:rPr lang="ja-JP" altLang="en-US" sz="1600" b="1" dirty="0" smtClean="0"/>
              <a:t>第６回「宗教と人々の暮らし」</a:t>
            </a:r>
            <a:endParaRPr lang="ja-JP" altLang="en-US" sz="1600" dirty="0"/>
          </a:p>
          <a:p>
            <a:pPr marL="0" indent="0">
              <a:lnSpc>
                <a:spcPct val="170000"/>
              </a:lnSpc>
              <a:buNone/>
            </a:pPr>
            <a:r>
              <a:rPr lang="ja-JP" altLang="en-US" sz="1600" b="1" dirty="0" smtClean="0"/>
              <a:t>第７回「農業」</a:t>
            </a:r>
            <a:r>
              <a:rPr lang="ja-JP" altLang="en-US" sz="1600" b="1" dirty="0"/>
              <a:t>　　</a:t>
            </a:r>
            <a:r>
              <a:rPr lang="ja-JP" altLang="en-US" sz="1600" b="1" dirty="0" smtClean="0"/>
              <a:t>第８回</a:t>
            </a:r>
            <a:r>
              <a:rPr lang="ja-JP" altLang="en-US" sz="1700" b="1" dirty="0"/>
              <a:t>「資源・エネルギー」「工業」「第三次産業」</a:t>
            </a:r>
            <a:endParaRPr lang="ja-JP" altLang="en-US" sz="1700" dirty="0"/>
          </a:p>
          <a:p>
            <a:pPr marL="0" indent="0">
              <a:lnSpc>
                <a:spcPct val="170000"/>
              </a:lnSpc>
              <a:buNone/>
            </a:pPr>
            <a:r>
              <a:rPr lang="ja-JP" altLang="en-US" sz="1600" b="1" dirty="0" smtClean="0"/>
              <a:t>第９回「人口」「環境問題」</a:t>
            </a:r>
            <a:r>
              <a:rPr lang="ja-JP" altLang="en-US" sz="1600" b="1" dirty="0"/>
              <a:t>　　</a:t>
            </a:r>
            <a:r>
              <a:rPr lang="ja-JP" altLang="en-US" sz="1600" b="1" dirty="0" smtClean="0"/>
              <a:t>第１０回「集落と都市」「地域調査」</a:t>
            </a:r>
            <a:endParaRPr lang="ja-JP" altLang="en-US" sz="1600" dirty="0"/>
          </a:p>
          <a:p>
            <a:pPr marL="0" indent="0">
              <a:lnSpc>
                <a:spcPct val="170000"/>
              </a:lnSpc>
              <a:buNone/>
            </a:pPr>
            <a:r>
              <a:rPr lang="en-US" altLang="ja-JP" sz="1600" b="1" dirty="0">
                <a:latin typeface="+mn-ea"/>
              </a:rPr>
              <a:t>【</a:t>
            </a:r>
            <a:r>
              <a:rPr lang="ja-JP" altLang="en-US" sz="1600" b="1" dirty="0">
                <a:latin typeface="+mn-ea"/>
              </a:rPr>
              <a:t>リンク</a:t>
            </a:r>
            <a:r>
              <a:rPr lang="en-US" altLang="ja-JP" sz="1600" b="1" dirty="0" smtClean="0">
                <a:latin typeface="+mn-ea"/>
              </a:rPr>
              <a:t>】</a:t>
            </a:r>
            <a:r>
              <a:rPr lang="en-US" altLang="ja-JP" sz="1600" dirty="0" smtClean="0">
                <a:hlinkClick r:id="rId2"/>
              </a:rPr>
              <a:t>https</a:t>
            </a:r>
            <a:r>
              <a:rPr lang="en-US" altLang="ja-JP" sz="1600" dirty="0">
                <a:hlinkClick r:id="rId2"/>
              </a:rPr>
              <a:t>://sites.google.com/view/geoclass2020/%E5%9C%B0%E7%90%86%E7%B7%8F%E5%90%88%E3%82%AA%E3%83%B3%E3%83%A9%E3%82%A4%E3%83%B3%E3%82%BB%E3%83%9F%E3%83%8A-2022_1</a:t>
            </a:r>
            <a:endParaRPr lang="ja-JP" altLang="en-US" sz="1600" dirty="0"/>
          </a:p>
          <a:p>
            <a:pPr marL="0" indent="0">
              <a:lnSpc>
                <a:spcPct val="170000"/>
              </a:lnSpc>
              <a:buNone/>
            </a:pPr>
            <a:endParaRPr lang="ja-JP" altLang="ja-JP" sz="1600" b="1" dirty="0">
              <a:latin typeface="+mn-ea"/>
            </a:endParaRPr>
          </a:p>
        </p:txBody>
      </p:sp>
    </p:spTree>
    <p:extLst>
      <p:ext uri="{BB962C8B-B14F-4D97-AF65-F5344CB8AC3E}">
        <p14:creationId xmlns:p14="http://schemas.microsoft.com/office/powerpoint/2010/main" val="3833197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扇状地の概略ポンチ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5879" y="640661"/>
            <a:ext cx="8178017" cy="6133514"/>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867800" y="0"/>
            <a:ext cx="8276200" cy="6406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200" b="1" dirty="0">
                <a:latin typeface="ＭＳ ゴシック" panose="020B0609070205080204" pitchFamily="49" charset="-128"/>
                <a:ea typeface="ＭＳ ゴシック" panose="020B0609070205080204" pitchFamily="49" charset="-128"/>
              </a:rPr>
              <a:t>②日本を代表する「扇状地」</a:t>
            </a:r>
            <a:br>
              <a:rPr lang="ja-JP" altLang="en-US" sz="2200" b="1" dirty="0">
                <a:latin typeface="ＭＳ ゴシック" panose="020B0609070205080204" pitchFamily="49" charset="-128"/>
                <a:ea typeface="ＭＳ ゴシック" panose="020B0609070205080204" pitchFamily="49" charset="-128"/>
              </a:rPr>
            </a:br>
            <a:r>
              <a:rPr lang="ja-JP" altLang="en-US" sz="1800" b="1"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国土地理院　「地理教育の道具箱」　中学校編　「扇状地」から　</a:t>
            </a:r>
          </a:p>
        </p:txBody>
      </p:sp>
    </p:spTree>
    <p:extLst>
      <p:ext uri="{BB962C8B-B14F-4D97-AF65-F5344CB8AC3E}">
        <p14:creationId xmlns:p14="http://schemas.microsoft.com/office/powerpoint/2010/main" val="3118109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2958" y="3742013"/>
            <a:ext cx="5551805" cy="1010961"/>
          </a:xfrm>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https://www.gsi.go.jp/common/0002318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87" y="786839"/>
            <a:ext cx="8769453" cy="6071161"/>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375432" y="1"/>
            <a:ext cx="8661308" cy="61897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300" b="1" dirty="0">
                <a:latin typeface="ＭＳ ゴシック" panose="020B0609070205080204" pitchFamily="49" charset="-128"/>
                <a:ea typeface="ＭＳ ゴシック" panose="020B0609070205080204" pitchFamily="49" charset="-128"/>
              </a:rPr>
              <a:t>③</a:t>
            </a:r>
            <a:r>
              <a:rPr lang="ja-JP" altLang="en-US" sz="2300" b="1" dirty="0">
                <a:latin typeface="ＭＳ ゴシック" panose="020B0609070205080204" pitchFamily="49" charset="-128"/>
                <a:ea typeface="ＭＳ ゴシック" panose="020B0609070205080204" pitchFamily="49" charset="-128"/>
              </a:rPr>
              <a:t>甲府盆地を流れる河川と水害</a:t>
            </a:r>
            <a:br>
              <a:rPr lang="ja-JP" altLang="en-US" sz="2300" b="1" dirty="0">
                <a:latin typeface="ＭＳ ゴシック" panose="020B0609070205080204" pitchFamily="49" charset="-128"/>
                <a:ea typeface="ＭＳ ゴシック" panose="020B0609070205080204" pitchFamily="49" charset="-128"/>
              </a:rPr>
            </a:br>
            <a:r>
              <a:rPr lang="ja-JP" altLang="en-US" sz="1800" b="1" dirty="0">
                <a:latin typeface="ＭＳ ゴシック" panose="020B0609070205080204" pitchFamily="49" charset="-128"/>
                <a:ea typeface="ＭＳ ゴシック" panose="020B0609070205080204" pitchFamily="49" charset="-128"/>
              </a:rPr>
              <a:t>　　　　　　　　　　　　　　</a:t>
            </a:r>
            <a:r>
              <a:rPr lang="ja-JP" altLang="en-US" sz="1300" b="1" dirty="0">
                <a:latin typeface="ＭＳ ゴシック" panose="020B0609070205080204" pitchFamily="49" charset="-128"/>
                <a:ea typeface="ＭＳ ゴシック" panose="020B0609070205080204" pitchFamily="49" charset="-128"/>
              </a:rPr>
              <a:t>国土地理院「地理教育の道具箱」「イラストで学ぶ過去の災害と地形」から　</a:t>
            </a:r>
          </a:p>
        </p:txBody>
      </p:sp>
    </p:spTree>
    <p:extLst>
      <p:ext uri="{BB962C8B-B14F-4D97-AF65-F5344CB8AC3E}">
        <p14:creationId xmlns:p14="http://schemas.microsoft.com/office/powerpoint/2010/main" val="3678101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74890"/>
            <a:ext cx="7886700" cy="422249"/>
          </a:xfrm>
        </p:spPr>
        <p:txBody>
          <a:bodyPr>
            <a:normAutofit fontScale="90000"/>
          </a:bodyPr>
          <a:lstStyle/>
          <a:p>
            <a:r>
              <a:rPr kumimoji="1" lang="ja-JP" altLang="en-US" sz="2200" b="1" dirty="0">
                <a:latin typeface="ＭＳ ゴシック" panose="020B0609070205080204" pitchFamily="49" charset="-128"/>
                <a:ea typeface="ＭＳ ゴシック" panose="020B0609070205080204" pitchFamily="49" charset="-128"/>
              </a:rPr>
              <a:t>③甲府盆地を流れる河川と水害</a:t>
            </a:r>
            <a:br>
              <a:rPr kumimoji="1" lang="ja-JP" altLang="en-US" sz="2200" b="1" dirty="0">
                <a:latin typeface="ＭＳ ゴシック" panose="020B0609070205080204" pitchFamily="49" charset="-128"/>
                <a:ea typeface="ＭＳ ゴシック" panose="020B0609070205080204" pitchFamily="49" charset="-128"/>
              </a:rPr>
            </a:br>
            <a:r>
              <a:rPr kumimoji="1" lang="ja-JP" altLang="en-US" sz="1800" b="1" dirty="0">
                <a:latin typeface="ＭＳ ゴシック" panose="020B0609070205080204" pitchFamily="49" charset="-128"/>
                <a:ea typeface="ＭＳ ゴシック" panose="020B0609070205080204" pitchFamily="49" charset="-128"/>
              </a:rPr>
              <a:t>　　　　　　　　　　　　　　　</a:t>
            </a:r>
            <a:r>
              <a:rPr kumimoji="1" lang="ja-JP" altLang="en-US" sz="1100" b="1" dirty="0">
                <a:latin typeface="ＭＳ ゴシック" panose="020B0609070205080204" pitchFamily="49" charset="-128"/>
                <a:ea typeface="ＭＳ ゴシック" panose="020B0609070205080204" pitchFamily="49" charset="-128"/>
              </a:rPr>
              <a:t>国土地理院　「地理教育の道具箱」　中学校編　「治水の歴史」から　</a:t>
            </a:r>
          </a:p>
        </p:txBody>
      </p:sp>
      <p:sp>
        <p:nvSpPr>
          <p:cNvPr id="3" name="コンテンツ プレースホルダー 2"/>
          <p:cNvSpPr>
            <a:spLocks noGrp="1"/>
          </p:cNvSpPr>
          <p:nvPr>
            <p:ph idx="1"/>
          </p:nvPr>
        </p:nvSpPr>
        <p:spPr/>
        <p:txBody>
          <a:bodyPr/>
          <a:lstStyle/>
          <a:p>
            <a:endParaRPr kumimoji="1" lang="ja-JP" altLang="en-US" dirty="0"/>
          </a:p>
        </p:txBody>
      </p:sp>
      <p:pic>
        <p:nvPicPr>
          <p:cNvPr id="7" name="Picture 2" descr="画像　治水の歴史"/>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41190" y="789115"/>
            <a:ext cx="7882304" cy="58909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06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2E5045-AB43-415C-B683-11054D5FCCF0}"/>
              </a:ext>
            </a:extLst>
          </p:cNvPr>
          <p:cNvSpPr>
            <a:spLocks noGrp="1"/>
          </p:cNvSpPr>
          <p:nvPr>
            <p:ph type="title"/>
          </p:nvPr>
        </p:nvSpPr>
        <p:spPr/>
        <p:txBody>
          <a:bodyPr>
            <a:normAutofit/>
          </a:bodyPr>
          <a:lstStyle/>
          <a:p>
            <a:r>
              <a:rPr lang="ja-JP" altLang="en-US" sz="2400" b="1" dirty="0">
                <a:latin typeface="ＭＳ ゴシック" panose="020B0609070205080204" pitchFamily="49" charset="-128"/>
                <a:ea typeface="ＭＳ ゴシック" panose="020B0609070205080204" pitchFamily="49" charset="-128"/>
              </a:rPr>
              <a:t>④武田信玄による治水事業　「信玄堤」</a:t>
            </a:r>
            <a:br>
              <a:rPr lang="ja-JP" altLang="en-US" sz="2400" b="1" dirty="0">
                <a:latin typeface="ＭＳ ゴシック" panose="020B0609070205080204" pitchFamily="49" charset="-128"/>
                <a:ea typeface="ＭＳ ゴシック" panose="020B0609070205080204" pitchFamily="49" charset="-128"/>
              </a:rPr>
            </a:br>
            <a:endParaRPr kumimoji="1" lang="ja-JP" altLang="en-US" sz="2400" dirty="0"/>
          </a:p>
        </p:txBody>
      </p:sp>
      <p:sp>
        <p:nvSpPr>
          <p:cNvPr id="5" name="コンテンツ プレースホルダー 4">
            <a:extLst>
              <a:ext uri="{FF2B5EF4-FFF2-40B4-BE49-F238E27FC236}">
                <a16:creationId xmlns:a16="http://schemas.microsoft.com/office/drawing/2014/main" id="{16A39F7F-A58B-4233-8980-89521E869A59}"/>
              </a:ext>
            </a:extLst>
          </p:cNvPr>
          <p:cNvSpPr>
            <a:spLocks noGrp="1"/>
          </p:cNvSpPr>
          <p:nvPr>
            <p:ph idx="1"/>
          </p:nvPr>
        </p:nvSpPr>
        <p:spPr>
          <a:xfrm>
            <a:off x="506236" y="1746602"/>
            <a:ext cx="8131528" cy="4767086"/>
          </a:xfrm>
        </p:spPr>
        <p:txBody>
          <a:bodyPr>
            <a:normAutofit/>
          </a:bodyPr>
          <a:lstStyle/>
          <a:p>
            <a:pPr marL="0" indent="0">
              <a:lnSpc>
                <a:spcPct val="100000"/>
              </a:lnSpc>
              <a:buNone/>
            </a:pPr>
            <a:r>
              <a:rPr lang="ja-JP" altLang="en-US" sz="2000" b="1" dirty="0"/>
              <a:t>　武田信玄による治水事業、信玄以降の治水事業について解説します。</a:t>
            </a:r>
            <a:endParaRPr lang="en-US" altLang="ja-JP" sz="2000" b="1" dirty="0"/>
          </a:p>
          <a:p>
            <a:pPr marL="0" indent="0">
              <a:lnSpc>
                <a:spcPct val="100000"/>
              </a:lnSpc>
              <a:buNone/>
            </a:pPr>
            <a:r>
              <a:rPr lang="ja-JP" altLang="en-US" sz="2000" b="1" dirty="0"/>
              <a:t>　古代より、甲府盆地の中で特に御勅使川（みだいがわ）が氾濫を繰り返したため、甲府盆地内の交通が分断され、農業の生産高にも悪影響が生じて、武田氏の領国経営上の重要課題となっていました。</a:t>
            </a:r>
          </a:p>
          <a:p>
            <a:pPr marL="0" indent="0">
              <a:lnSpc>
                <a:spcPct val="100000"/>
              </a:lnSpc>
              <a:buNone/>
            </a:pPr>
            <a:endParaRPr lang="ja-JP" altLang="en-US" sz="2000" b="1" dirty="0"/>
          </a:p>
          <a:p>
            <a:pPr marL="0" indent="0">
              <a:lnSpc>
                <a:spcPct val="100000"/>
              </a:lnSpc>
              <a:buNone/>
            </a:pPr>
            <a:r>
              <a:rPr lang="ja-JP" altLang="en-US" sz="2000" b="1" dirty="0"/>
              <a:t>　これに対応するため、信玄が取った対策とは？</a:t>
            </a:r>
          </a:p>
          <a:p>
            <a:pPr marL="0" indent="0">
              <a:lnSpc>
                <a:spcPct val="100000"/>
              </a:lnSpc>
              <a:buNone/>
            </a:pPr>
            <a:r>
              <a:rPr lang="ja-JP" altLang="en-US" sz="2000" b="1" dirty="0"/>
              <a:t>　信玄以降の治水事業はどう進められたのか？</a:t>
            </a:r>
            <a:endParaRPr lang="en-US" altLang="ja-JP" sz="2000" b="1" dirty="0"/>
          </a:p>
          <a:p>
            <a:pPr marL="0" indent="0">
              <a:lnSpc>
                <a:spcPct val="100000"/>
              </a:lnSpc>
              <a:buNone/>
            </a:pPr>
            <a:r>
              <a:rPr lang="ja-JP" altLang="en-US" sz="2000" b="1" dirty="0"/>
              <a:t>　講師の信玄ミュージアム佐々木館長がプロジェクション地形模型を用いて解説します。</a:t>
            </a:r>
          </a:p>
          <a:p>
            <a:pPr marL="0" indent="0">
              <a:lnSpc>
                <a:spcPct val="100000"/>
              </a:lnSpc>
              <a:buNone/>
            </a:pPr>
            <a:endParaRPr lang="ja-JP" altLang="en-US" sz="2000" b="1" dirty="0"/>
          </a:p>
          <a:p>
            <a:pPr marL="0" indent="0">
              <a:buNone/>
            </a:pPr>
            <a:r>
              <a:rPr lang="ja-JP" altLang="ja-JP" sz="2000" b="1" dirty="0"/>
              <a:t>【</a:t>
            </a:r>
            <a:r>
              <a:rPr lang="en-US" altLang="ja-JP" sz="2000" b="1" dirty="0" err="1"/>
              <a:t>Youtube</a:t>
            </a:r>
            <a:r>
              <a:rPr lang="ja-JP" altLang="ja-JP" sz="2000" b="1" dirty="0"/>
              <a:t>動画リンク】</a:t>
            </a:r>
            <a:r>
              <a:rPr lang="en-US" altLang="ja-JP" sz="2000" b="0" i="0" u="none" strike="noStrike" dirty="0">
                <a:effectLst/>
                <a:latin typeface="Roboto" panose="020B0604020202020204" pitchFamily="2" charset="0"/>
                <a:hlinkClick r:id="rId2"/>
              </a:rPr>
              <a:t>https://youtu.be/DbsBbZmQhVE</a:t>
            </a:r>
            <a:endParaRPr lang="en-US" altLang="ja-JP" sz="2000" b="0" i="0" u="none" strike="noStrike" dirty="0">
              <a:effectLst/>
              <a:latin typeface="Roboto" panose="020B0604020202020204" pitchFamily="2" charset="0"/>
            </a:endParaRPr>
          </a:p>
          <a:p>
            <a:pPr marL="0" indent="0">
              <a:buNone/>
            </a:pPr>
            <a:endParaRPr lang="en-US" altLang="ja-JP" sz="2800" dirty="0">
              <a:latin typeface="Roboto" panose="020B0604020202020204" pitchFamily="2" charset="0"/>
            </a:endParaRPr>
          </a:p>
          <a:p>
            <a:pPr marL="0" indent="0">
              <a:buNone/>
            </a:pPr>
            <a:endParaRPr lang="en-US" altLang="ja-JP" b="1" dirty="0">
              <a:latin typeface="Roboto" panose="020B0604020202020204" pitchFamily="2" charset="0"/>
            </a:endParaRPr>
          </a:p>
          <a:p>
            <a:pPr marL="0" indent="0">
              <a:buNone/>
            </a:pPr>
            <a:endParaRPr lang="en-US" altLang="ja-JP" sz="2800" b="1" dirty="0"/>
          </a:p>
        </p:txBody>
      </p:sp>
    </p:spTree>
    <p:extLst>
      <p:ext uri="{BB962C8B-B14F-4D97-AF65-F5344CB8AC3E}">
        <p14:creationId xmlns:p14="http://schemas.microsoft.com/office/powerpoint/2010/main" val="1208623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709332" y="58683"/>
            <a:ext cx="8856726" cy="1339811"/>
          </a:xfrm>
        </p:spPr>
        <p:txBody>
          <a:bodyPr>
            <a:normAutofit/>
          </a:bodyPr>
          <a:lstStyle/>
          <a:p>
            <a:r>
              <a:rPr lang="ja-JP" altLang="en-US" sz="2200" b="1" dirty="0" smtClean="0">
                <a:solidFill>
                  <a:srgbClr val="7030A0"/>
                </a:solidFill>
                <a:latin typeface="+mn-ea"/>
                <a:ea typeface="+mn-ea"/>
              </a:rPr>
              <a:t>戦国の</a:t>
            </a:r>
            <a:r>
              <a:rPr lang="ja-JP" altLang="en-US" sz="2200" b="1" dirty="0">
                <a:solidFill>
                  <a:srgbClr val="7030A0"/>
                </a:solidFill>
                <a:latin typeface="+mn-ea"/>
                <a:ea typeface="+mn-ea"/>
              </a:rPr>
              <a:t>「三国志」！　</a:t>
            </a:r>
            <a:r>
              <a:rPr lang="ja-JP" altLang="ja-JP" sz="2200" b="1" dirty="0">
                <a:solidFill>
                  <a:srgbClr val="7030A0"/>
                </a:solidFill>
                <a:latin typeface="+mn-ea"/>
                <a:ea typeface="+mn-ea"/>
              </a:rPr>
              <a:t>地形で読み解く信玄</a:t>
            </a:r>
            <a:r>
              <a:rPr lang="en-US" altLang="ja-JP" sz="2200" b="1" dirty="0">
                <a:solidFill>
                  <a:srgbClr val="7030A0"/>
                </a:solidFill>
                <a:latin typeface="+mn-ea"/>
                <a:ea typeface="+mn-ea"/>
              </a:rPr>
              <a:t>VS</a:t>
            </a:r>
            <a:r>
              <a:rPr lang="ja-JP" altLang="ja-JP" sz="2200" b="1" dirty="0">
                <a:solidFill>
                  <a:srgbClr val="7030A0"/>
                </a:solidFill>
                <a:latin typeface="+mn-ea"/>
                <a:ea typeface="+mn-ea"/>
              </a:rPr>
              <a:t>北条氏</a:t>
            </a:r>
            <a:r>
              <a:rPr lang="en-US" altLang="ja-JP" sz="2200" b="1" dirty="0">
                <a:solidFill>
                  <a:srgbClr val="7030A0"/>
                </a:solidFill>
                <a:latin typeface="+mn-ea"/>
                <a:ea typeface="+mn-ea"/>
              </a:rPr>
              <a:t>VS</a:t>
            </a:r>
            <a:r>
              <a:rPr lang="ja-JP" altLang="en-US" sz="2200" b="1" dirty="0">
                <a:solidFill>
                  <a:srgbClr val="7030A0"/>
                </a:solidFill>
                <a:latin typeface="+mn-ea"/>
                <a:ea typeface="+mn-ea"/>
              </a:rPr>
              <a:t>謙</a:t>
            </a:r>
            <a:r>
              <a:rPr lang="ja-JP" altLang="en-US" sz="2200" b="1" dirty="0" smtClean="0">
                <a:solidFill>
                  <a:srgbClr val="7030A0"/>
                </a:solidFill>
                <a:latin typeface="+mn-ea"/>
                <a:ea typeface="+mn-ea"/>
              </a:rPr>
              <a:t>信</a:t>
            </a:r>
            <a:r>
              <a:rPr lang="ja-JP" altLang="en-US" sz="2700" b="1" dirty="0">
                <a:solidFill>
                  <a:srgbClr val="7030A0"/>
                </a:solidFill>
                <a:latin typeface="ＭＳ ゴシック" panose="020B0609070205080204" pitchFamily="49" charset="-128"/>
                <a:ea typeface="ＭＳ ゴシック" panose="020B0609070205080204" pitchFamily="49" charset="-128"/>
              </a:rPr>
              <a:t/>
            </a:r>
            <a:br>
              <a:rPr lang="ja-JP" altLang="en-US" sz="2700" b="1" dirty="0">
                <a:solidFill>
                  <a:srgbClr val="7030A0"/>
                </a:solidFill>
                <a:latin typeface="ＭＳ ゴシック" panose="020B0609070205080204" pitchFamily="49" charset="-128"/>
                <a:ea typeface="ＭＳ ゴシック" panose="020B0609070205080204" pitchFamily="49" charset="-128"/>
              </a:rPr>
            </a:br>
            <a:r>
              <a:rPr lang="ja-JP" altLang="en-US" sz="2700" b="1" dirty="0">
                <a:solidFill>
                  <a:srgbClr val="FF0000"/>
                </a:solidFill>
                <a:latin typeface="ＭＳ ゴシック" panose="020B0609070205080204" pitchFamily="49" charset="-128"/>
                <a:ea typeface="ＭＳ ゴシック" panose="020B0609070205080204" pitchFamily="49" charset="-128"/>
              </a:rPr>
              <a:t>　</a:t>
            </a:r>
            <a:r>
              <a:rPr lang="ja-JP" altLang="en-US" sz="2700" b="1" dirty="0" smtClean="0">
                <a:solidFill>
                  <a:srgbClr val="FF0000"/>
                </a:solidFill>
                <a:latin typeface="ＭＳ ゴシック" panose="020B0609070205080204" pitchFamily="49" charset="-128"/>
                <a:ea typeface="ＭＳ ゴシック" panose="020B0609070205080204" pitchFamily="49" charset="-128"/>
              </a:rPr>
              <a:t>　　</a:t>
            </a:r>
            <a:r>
              <a:rPr lang="ja-JP" altLang="en-US" sz="2700" b="1" dirty="0">
                <a:solidFill>
                  <a:srgbClr val="FF0000"/>
                </a:solidFill>
                <a:latin typeface="ＭＳ ゴシック" panose="020B0609070205080204" pitchFamily="49" charset="-128"/>
                <a:ea typeface="ＭＳ ゴシック" panose="020B0609070205080204" pitchFamily="49" charset="-128"/>
              </a:rPr>
              <a:t>　</a:t>
            </a:r>
            <a:r>
              <a:rPr lang="ja-JP" altLang="en-US" sz="2700" b="1" dirty="0" smtClean="0">
                <a:solidFill>
                  <a:srgbClr val="FF0000"/>
                </a:solidFill>
                <a:latin typeface="ＭＳ ゴシック" panose="020B0609070205080204" pitchFamily="49" charset="-128"/>
                <a:ea typeface="ＭＳ ゴシック" panose="020B0609070205080204" pitchFamily="49" charset="-128"/>
              </a:rPr>
              <a:t>　　北条五代の領土拡大</a:t>
            </a:r>
            <a:r>
              <a:rPr lang="ja-JP" altLang="ja-JP" b="1" dirty="0" smtClean="0"/>
              <a:t>　</a:t>
            </a: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74861" y="1819728"/>
            <a:ext cx="7886700" cy="4874799"/>
          </a:xfrm>
        </p:spPr>
        <p:txBody>
          <a:bodyPr>
            <a:normAutofit fontScale="92500" lnSpcReduction="10000"/>
          </a:bodyPr>
          <a:lstStyle/>
          <a:p>
            <a:pPr marL="0" indent="0">
              <a:buNone/>
            </a:pPr>
            <a:r>
              <a:rPr lang="ja-JP" altLang="en-US" sz="2000" b="1" dirty="0" smtClean="0">
                <a:latin typeface="+mn-ea"/>
              </a:rPr>
              <a:t>初代　伊勢盛時</a:t>
            </a:r>
            <a:r>
              <a:rPr lang="en-US" altLang="ja-JP" sz="2000" b="1" dirty="0" smtClean="0">
                <a:latin typeface="+mn-ea"/>
              </a:rPr>
              <a:t>(</a:t>
            </a:r>
            <a:r>
              <a:rPr lang="ja-JP" altLang="en-US" sz="2000" b="1" dirty="0" smtClean="0">
                <a:latin typeface="+mn-ea"/>
              </a:rPr>
              <a:t>宗瑞、北条早雲</a:t>
            </a:r>
            <a:r>
              <a:rPr lang="en-US" altLang="ja-JP" sz="2000" b="1" dirty="0" smtClean="0">
                <a:latin typeface="+mn-ea"/>
              </a:rPr>
              <a:t>)</a:t>
            </a:r>
            <a:endParaRPr lang="ja-JP" altLang="en-US" sz="2000" b="1" dirty="0">
              <a:latin typeface="+mn-ea"/>
            </a:endParaRPr>
          </a:p>
          <a:p>
            <a:pPr marL="0" indent="0">
              <a:buNone/>
            </a:pPr>
            <a:r>
              <a:rPr lang="ja-JP" altLang="en-US" sz="2000" b="1" dirty="0">
                <a:latin typeface="+mn-ea"/>
              </a:rPr>
              <a:t>　</a:t>
            </a:r>
            <a:r>
              <a:rPr lang="ja-JP" altLang="en-US" sz="2000" b="1" dirty="0" smtClean="0">
                <a:latin typeface="+mn-ea"/>
              </a:rPr>
              <a:t>　主に伊豆国＋相模国</a:t>
            </a:r>
            <a:endParaRPr lang="ja-JP" altLang="ja-JP" sz="2000" dirty="0">
              <a:solidFill>
                <a:srgbClr val="00B050"/>
              </a:solidFill>
              <a:latin typeface="+mn-ea"/>
            </a:endParaRPr>
          </a:p>
          <a:p>
            <a:pPr marL="0" indent="0">
              <a:buNone/>
            </a:pPr>
            <a:r>
              <a:rPr lang="ja-JP" altLang="en-US" sz="2000" b="1" dirty="0" smtClean="0">
                <a:latin typeface="+mn-ea"/>
              </a:rPr>
              <a:t>二代　北条氏綱</a:t>
            </a:r>
            <a:endParaRPr lang="ja-JP" altLang="en-US" sz="2000" b="1" dirty="0">
              <a:latin typeface="+mn-ea"/>
            </a:endParaRPr>
          </a:p>
          <a:p>
            <a:pPr marL="0" indent="0">
              <a:buNone/>
            </a:pPr>
            <a:r>
              <a:rPr lang="ja-JP" altLang="en-US" sz="2000" b="1" dirty="0">
                <a:latin typeface="+mn-ea"/>
              </a:rPr>
              <a:t>　</a:t>
            </a:r>
            <a:r>
              <a:rPr lang="ja-JP" altLang="en-US" sz="2000" b="1" dirty="0" smtClean="0">
                <a:solidFill>
                  <a:srgbClr val="00B050"/>
                </a:solidFill>
                <a:latin typeface="+mn-ea"/>
              </a:rPr>
              <a:t>主に武蔵国南部まで拡大</a:t>
            </a:r>
            <a:endParaRPr lang="ja-JP" altLang="ja-JP" sz="2000" dirty="0" smtClean="0">
              <a:solidFill>
                <a:srgbClr val="FF0000"/>
              </a:solidFill>
              <a:latin typeface="+mn-ea"/>
            </a:endParaRPr>
          </a:p>
          <a:p>
            <a:pPr marL="0" indent="0">
              <a:buNone/>
            </a:pPr>
            <a:r>
              <a:rPr lang="ja-JP" altLang="en-US" sz="2000" b="1" dirty="0" smtClean="0">
                <a:latin typeface="+mn-ea"/>
              </a:rPr>
              <a:t>三代　北条氏康</a:t>
            </a:r>
          </a:p>
          <a:p>
            <a:pPr marL="0" indent="0">
              <a:buNone/>
            </a:pPr>
            <a:r>
              <a:rPr lang="ja-JP" altLang="en-US" sz="2000" b="1" dirty="0" smtClean="0">
                <a:latin typeface="+mn-ea"/>
              </a:rPr>
              <a:t>　</a:t>
            </a:r>
            <a:r>
              <a:rPr lang="ja-JP" altLang="en-US" sz="2000" b="1" dirty="0">
                <a:solidFill>
                  <a:srgbClr val="00B050"/>
                </a:solidFill>
                <a:latin typeface="+mn-ea"/>
              </a:rPr>
              <a:t>主に武蔵</a:t>
            </a:r>
            <a:r>
              <a:rPr lang="ja-JP" altLang="en-US" sz="2000" b="1" dirty="0" smtClean="0">
                <a:solidFill>
                  <a:srgbClr val="00B050"/>
                </a:solidFill>
                <a:latin typeface="+mn-ea"/>
              </a:rPr>
              <a:t>国北部</a:t>
            </a:r>
            <a:r>
              <a:rPr lang="ja-JP" altLang="en-US" sz="2000" b="1" dirty="0">
                <a:solidFill>
                  <a:srgbClr val="00B050"/>
                </a:solidFill>
                <a:latin typeface="+mn-ea"/>
              </a:rPr>
              <a:t>まで</a:t>
            </a:r>
            <a:r>
              <a:rPr lang="ja-JP" altLang="en-US" sz="2000" b="1" dirty="0" smtClean="0">
                <a:solidFill>
                  <a:srgbClr val="00B050"/>
                </a:solidFill>
                <a:latin typeface="+mn-ea"/>
              </a:rPr>
              <a:t>拡大</a:t>
            </a:r>
            <a:endParaRPr lang="ja-JP" altLang="ja-JP" sz="2000" dirty="0">
              <a:solidFill>
                <a:srgbClr val="FF0000"/>
              </a:solidFill>
              <a:latin typeface="+mn-ea"/>
            </a:endParaRPr>
          </a:p>
          <a:p>
            <a:pPr marL="0" indent="0">
              <a:buNone/>
            </a:pPr>
            <a:r>
              <a:rPr lang="ja-JP" altLang="en-US" sz="2000" b="1" dirty="0" smtClean="0">
                <a:latin typeface="+mn-ea"/>
              </a:rPr>
              <a:t>四代　北条氏政</a:t>
            </a:r>
            <a:endParaRPr lang="ja-JP" altLang="en-US" sz="2000" b="1" dirty="0">
              <a:solidFill>
                <a:srgbClr val="FF0000"/>
              </a:solidFill>
              <a:latin typeface="+mn-ea"/>
            </a:endParaRPr>
          </a:p>
          <a:p>
            <a:pPr marL="0" indent="0">
              <a:buNone/>
            </a:pPr>
            <a:r>
              <a:rPr lang="ja-JP" altLang="en-US" sz="2000" b="1" dirty="0">
                <a:solidFill>
                  <a:srgbClr val="00B050"/>
                </a:solidFill>
                <a:latin typeface="+mn-ea"/>
              </a:rPr>
              <a:t>　</a:t>
            </a:r>
            <a:r>
              <a:rPr lang="ja-JP" altLang="en-US" sz="2000" b="1" dirty="0" smtClean="0">
                <a:solidFill>
                  <a:srgbClr val="00B050"/>
                </a:solidFill>
                <a:latin typeface="+mn-ea"/>
              </a:rPr>
              <a:t>　下総国まで拡大</a:t>
            </a:r>
            <a:endParaRPr lang="ja-JP" altLang="en-US" sz="2000" b="1" dirty="0">
              <a:solidFill>
                <a:srgbClr val="00B050"/>
              </a:solidFill>
              <a:latin typeface="+mn-ea"/>
            </a:endParaRPr>
          </a:p>
          <a:p>
            <a:pPr marL="0" indent="0">
              <a:buNone/>
            </a:pPr>
            <a:r>
              <a:rPr lang="ja-JP" altLang="en-US" sz="2000" b="1" dirty="0" smtClean="0">
                <a:latin typeface="+mn-ea"/>
              </a:rPr>
              <a:t>五代　北条氏直</a:t>
            </a:r>
            <a:endParaRPr lang="ja-JP" altLang="en-US" sz="2000" b="1" dirty="0">
              <a:solidFill>
                <a:srgbClr val="FF0000"/>
              </a:solidFill>
              <a:latin typeface="+mn-ea"/>
            </a:endParaRPr>
          </a:p>
          <a:p>
            <a:pPr marL="0" indent="0">
              <a:buNone/>
            </a:pPr>
            <a:r>
              <a:rPr lang="ja-JP" altLang="en-US" sz="2000" b="1" dirty="0" smtClean="0">
                <a:solidFill>
                  <a:srgbClr val="00B050"/>
                </a:solidFill>
                <a:latin typeface="+mn-ea"/>
              </a:rPr>
              <a:t>　　上野国北部まで</a:t>
            </a:r>
            <a:r>
              <a:rPr lang="ja-JP" altLang="en-US" sz="2000" b="1" dirty="0">
                <a:solidFill>
                  <a:srgbClr val="00B050"/>
                </a:solidFill>
                <a:latin typeface="+mn-ea"/>
              </a:rPr>
              <a:t>拡大</a:t>
            </a:r>
          </a:p>
          <a:p>
            <a:pPr marL="0" indent="0">
              <a:buNone/>
            </a:pPr>
            <a:endParaRPr lang="ja-JP" altLang="en-US" sz="2000" b="1" dirty="0" smtClean="0"/>
          </a:p>
          <a:p>
            <a:pPr marL="0" indent="0">
              <a:buNone/>
            </a:pPr>
            <a:r>
              <a:rPr lang="en-US" altLang="ja-JP" sz="2000" b="1" dirty="0" smtClean="0"/>
              <a:t>【</a:t>
            </a:r>
            <a:r>
              <a:rPr lang="ja-JP" altLang="en-US" sz="2000" b="1" dirty="0"/>
              <a:t>小田原市</a:t>
            </a:r>
            <a:r>
              <a:rPr lang="en-US" altLang="ja-JP" sz="2000" b="1" dirty="0" err="1"/>
              <a:t>HP】</a:t>
            </a:r>
            <a:r>
              <a:rPr lang="en-US" altLang="ja-JP" sz="2000" b="1" dirty="0" err="1">
                <a:hlinkClick r:id="rId2"/>
              </a:rPr>
              <a:t>https</a:t>
            </a:r>
            <a:r>
              <a:rPr lang="en-US" altLang="ja-JP" sz="2000" b="1" dirty="0">
                <a:hlinkClick r:id="rId2"/>
              </a:rPr>
              <a:t>://</a:t>
            </a:r>
            <a:r>
              <a:rPr lang="en-US" altLang="ja-JP" sz="2000" b="1" dirty="0" smtClean="0">
                <a:hlinkClick r:id="rId2"/>
              </a:rPr>
              <a:t>www.city.odawara.kanagawa.jp/kanko/hojo/p09347.html</a:t>
            </a:r>
            <a:endParaRPr lang="ja-JP" altLang="en-US" sz="2000" b="1" dirty="0" smtClean="0"/>
          </a:p>
          <a:p>
            <a:pPr marL="0" indent="0">
              <a:buNone/>
            </a:pPr>
            <a:endParaRPr lang="ja-JP" altLang="en-US" sz="2000" b="1" dirty="0">
              <a:solidFill>
                <a:srgbClr val="FF0000"/>
              </a:solidFill>
              <a:latin typeface="+mn-ea"/>
            </a:endParaRPr>
          </a:p>
          <a:p>
            <a:pPr marL="0" indent="0">
              <a:buNone/>
            </a:pPr>
            <a:endParaRPr lang="ja-JP" altLang="ja-JP" dirty="0"/>
          </a:p>
        </p:txBody>
      </p:sp>
      <p:pic>
        <p:nvPicPr>
          <p:cNvPr id="4" name="図 3"/>
          <p:cNvPicPr>
            <a:picLocks noChangeAspect="1"/>
          </p:cNvPicPr>
          <p:nvPr/>
        </p:nvPicPr>
        <p:blipFill>
          <a:blip r:embed="rId3"/>
          <a:stretch>
            <a:fillRect/>
          </a:stretch>
        </p:blipFill>
        <p:spPr>
          <a:xfrm>
            <a:off x="4518211" y="1622558"/>
            <a:ext cx="4429125" cy="4276725"/>
          </a:xfrm>
          <a:prstGeom prst="rect">
            <a:avLst/>
          </a:prstGeom>
        </p:spPr>
      </p:pic>
    </p:spTree>
    <p:extLst>
      <p:ext uri="{BB962C8B-B14F-4D97-AF65-F5344CB8AC3E}">
        <p14:creationId xmlns:p14="http://schemas.microsoft.com/office/powerpoint/2010/main" val="600575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443545" y="-13447"/>
            <a:ext cx="8856726" cy="1636005"/>
          </a:xfrm>
        </p:spPr>
        <p:txBody>
          <a:bodyPr>
            <a:normAutofit/>
          </a:bodyPr>
          <a:lstStyle/>
          <a:p>
            <a:r>
              <a:rPr lang="ja-JP" altLang="en-US" sz="2200" b="1" dirty="0" smtClean="0">
                <a:solidFill>
                  <a:srgbClr val="7030A0"/>
                </a:solidFill>
                <a:latin typeface="+mn-ea"/>
                <a:ea typeface="+mn-ea"/>
              </a:rPr>
              <a:t>戦国の</a:t>
            </a:r>
            <a:r>
              <a:rPr lang="ja-JP" altLang="en-US" sz="2200" b="1" dirty="0">
                <a:solidFill>
                  <a:srgbClr val="7030A0"/>
                </a:solidFill>
                <a:latin typeface="+mn-ea"/>
                <a:ea typeface="+mn-ea"/>
              </a:rPr>
              <a:t>「三国志」！　</a:t>
            </a:r>
            <a:r>
              <a:rPr lang="ja-JP" altLang="ja-JP" sz="2200" b="1" dirty="0">
                <a:solidFill>
                  <a:srgbClr val="7030A0"/>
                </a:solidFill>
                <a:latin typeface="+mn-ea"/>
                <a:ea typeface="+mn-ea"/>
              </a:rPr>
              <a:t>地形で読み解く信玄</a:t>
            </a:r>
            <a:r>
              <a:rPr lang="en-US" altLang="ja-JP" sz="2200" b="1" dirty="0">
                <a:solidFill>
                  <a:srgbClr val="7030A0"/>
                </a:solidFill>
                <a:latin typeface="+mn-ea"/>
                <a:ea typeface="+mn-ea"/>
              </a:rPr>
              <a:t>VS</a:t>
            </a:r>
            <a:r>
              <a:rPr lang="ja-JP" altLang="ja-JP" sz="2200" b="1" dirty="0">
                <a:solidFill>
                  <a:srgbClr val="7030A0"/>
                </a:solidFill>
                <a:latin typeface="+mn-ea"/>
                <a:ea typeface="+mn-ea"/>
              </a:rPr>
              <a:t>北条氏</a:t>
            </a:r>
            <a:r>
              <a:rPr lang="en-US" altLang="ja-JP" sz="2200" b="1" dirty="0">
                <a:solidFill>
                  <a:srgbClr val="7030A0"/>
                </a:solidFill>
                <a:latin typeface="+mn-ea"/>
                <a:ea typeface="+mn-ea"/>
              </a:rPr>
              <a:t>VS</a:t>
            </a:r>
            <a:r>
              <a:rPr lang="ja-JP" altLang="en-US" sz="2200" b="1" dirty="0">
                <a:solidFill>
                  <a:srgbClr val="7030A0"/>
                </a:solidFill>
                <a:latin typeface="+mn-ea"/>
                <a:ea typeface="+mn-ea"/>
              </a:rPr>
              <a:t>謙</a:t>
            </a:r>
            <a:r>
              <a:rPr lang="ja-JP" altLang="en-US" sz="2200" b="1" dirty="0" smtClean="0">
                <a:solidFill>
                  <a:srgbClr val="7030A0"/>
                </a:solidFill>
                <a:latin typeface="+mn-ea"/>
                <a:ea typeface="+mn-ea"/>
              </a:rPr>
              <a:t>信</a:t>
            </a:r>
            <a:r>
              <a:rPr lang="ja-JP" altLang="en-US" sz="2700" b="1" dirty="0">
                <a:solidFill>
                  <a:srgbClr val="7030A0"/>
                </a:solidFill>
                <a:latin typeface="ＭＳ ゴシック" panose="020B0609070205080204" pitchFamily="49" charset="-128"/>
                <a:ea typeface="ＭＳ ゴシック" panose="020B0609070205080204" pitchFamily="49" charset="-128"/>
              </a:rPr>
              <a:t/>
            </a:r>
            <a:br>
              <a:rPr lang="ja-JP" altLang="en-US" sz="2700" b="1" dirty="0">
                <a:solidFill>
                  <a:srgbClr val="7030A0"/>
                </a:solidFill>
                <a:latin typeface="ＭＳ ゴシック" panose="020B0609070205080204" pitchFamily="49" charset="-128"/>
                <a:ea typeface="ＭＳ ゴシック" panose="020B0609070205080204" pitchFamily="49" charset="-128"/>
              </a:rPr>
            </a:br>
            <a:r>
              <a:rPr lang="ja-JP" altLang="en-US" sz="2700" b="1" dirty="0">
                <a:solidFill>
                  <a:srgbClr val="FF0000"/>
                </a:solidFill>
                <a:latin typeface="ＭＳ ゴシック" panose="020B0609070205080204" pitchFamily="49" charset="-128"/>
                <a:ea typeface="ＭＳ ゴシック" panose="020B0609070205080204" pitchFamily="49" charset="-128"/>
              </a:rPr>
              <a:t>　</a:t>
            </a:r>
            <a:r>
              <a:rPr lang="ja-JP" altLang="en-US" sz="2700" b="1" dirty="0" smtClean="0">
                <a:solidFill>
                  <a:srgbClr val="FF0000"/>
                </a:solidFill>
                <a:latin typeface="ＭＳ ゴシック" panose="020B0609070205080204" pitchFamily="49" charset="-128"/>
                <a:ea typeface="ＭＳ ゴシック" panose="020B0609070205080204" pitchFamily="49" charset="-128"/>
              </a:rPr>
              <a:t>　　北条五代の領国経営　～</a:t>
            </a:r>
            <a:r>
              <a:rPr lang="ja-JP" altLang="en-US" sz="2200" b="1" dirty="0" smtClean="0">
                <a:solidFill>
                  <a:srgbClr val="FF0000"/>
                </a:solidFill>
                <a:latin typeface="+mn-ea"/>
                <a:ea typeface="+mn-ea"/>
              </a:rPr>
              <a:t>民政に長けた北条氏～</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886700" cy="5157187"/>
          </a:xfrm>
        </p:spPr>
        <p:txBody>
          <a:bodyPr>
            <a:normAutofit lnSpcReduction="10000"/>
          </a:bodyPr>
          <a:lstStyle/>
          <a:p>
            <a:pPr marL="0" indent="0">
              <a:buNone/>
            </a:pPr>
            <a:r>
              <a:rPr lang="en-US" altLang="ja-JP" sz="1700" b="1" dirty="0">
                <a:latin typeface="+mn-ea"/>
              </a:rPr>
              <a:t>【</a:t>
            </a:r>
            <a:r>
              <a:rPr lang="ja-JP" altLang="en-US" sz="1700" b="1" dirty="0">
                <a:latin typeface="+mn-ea"/>
              </a:rPr>
              <a:t>小田原市</a:t>
            </a:r>
            <a:r>
              <a:rPr lang="en-US" altLang="ja-JP" sz="1700" b="1" dirty="0">
                <a:latin typeface="+mn-ea"/>
              </a:rPr>
              <a:t>HP】</a:t>
            </a:r>
            <a:r>
              <a:rPr lang="ja-JP" altLang="en-US" sz="1700" b="1" dirty="0">
                <a:latin typeface="+mn-ea"/>
              </a:rPr>
              <a:t>氏康の領国経営</a:t>
            </a:r>
          </a:p>
          <a:p>
            <a:pPr marL="0" indent="0">
              <a:buNone/>
            </a:pPr>
            <a:r>
              <a:rPr lang="en-US" altLang="ja-JP" sz="1200" b="1" dirty="0">
                <a:latin typeface="+mn-ea"/>
                <a:hlinkClick r:id="rId2"/>
              </a:rPr>
              <a:t>https://</a:t>
            </a:r>
            <a:r>
              <a:rPr lang="en-US" altLang="ja-JP" sz="1200" b="1" dirty="0" smtClean="0">
                <a:latin typeface="+mn-ea"/>
                <a:hlinkClick r:id="rId2"/>
              </a:rPr>
              <a:t>www.city.odawara.kanagawa.jp/encycl/neohojo5/007/</a:t>
            </a:r>
            <a:endParaRPr lang="ja-JP" altLang="en-US" sz="1200" b="1" dirty="0" smtClean="0">
              <a:latin typeface="+mn-ea"/>
            </a:endParaRPr>
          </a:p>
          <a:p>
            <a:pPr marL="0" indent="0">
              <a:buNone/>
            </a:pPr>
            <a:r>
              <a:rPr lang="en-US" altLang="ja-JP" sz="1200" b="1" dirty="0" smtClean="0">
                <a:latin typeface="+mn-ea"/>
                <a:hlinkClick r:id="rId3"/>
              </a:rPr>
              <a:t>https</a:t>
            </a:r>
            <a:r>
              <a:rPr lang="en-US" altLang="ja-JP" sz="1200" b="1" dirty="0">
                <a:latin typeface="+mn-ea"/>
                <a:hlinkClick r:id="rId3"/>
              </a:rPr>
              <a:t>://www.city.odawara.kanagawa.jp/index.php?p=&amp;d=field/lifelong/culture/reporter/reporter&amp;c=&amp;</a:t>
            </a:r>
            <a:r>
              <a:rPr lang="en-US" altLang="ja-JP" sz="1200" b="1" dirty="0" smtClean="0">
                <a:latin typeface="+mn-ea"/>
                <a:hlinkClick r:id="rId3"/>
              </a:rPr>
              <a:t>type=article&amp;art_id=5305</a:t>
            </a:r>
            <a:endParaRPr lang="ja-JP" altLang="en-US" sz="1200" b="1" dirty="0" smtClean="0">
              <a:latin typeface="+mn-ea"/>
            </a:endParaRPr>
          </a:p>
          <a:p>
            <a:pPr marL="0" indent="0">
              <a:buNone/>
            </a:pPr>
            <a:endParaRPr lang="ja-JP" altLang="en-US" sz="1600" b="1" dirty="0" smtClean="0">
              <a:latin typeface="+mn-ea"/>
            </a:endParaRPr>
          </a:p>
          <a:p>
            <a:pPr marL="0" indent="0">
              <a:buNone/>
            </a:pPr>
            <a:r>
              <a:rPr lang="ja-JP" altLang="en-US" sz="1600" b="1" dirty="0" smtClean="0">
                <a:latin typeface="+mn-ea"/>
              </a:rPr>
              <a:t>①検地の施行　⇒荘園制の否定。幕府・将軍からの独立「戦国大名」化</a:t>
            </a:r>
          </a:p>
          <a:p>
            <a:pPr marL="0" indent="0">
              <a:buNone/>
            </a:pPr>
            <a:r>
              <a:rPr lang="ja-JP" altLang="en-US" sz="1600" b="1" dirty="0" smtClean="0">
                <a:solidFill>
                  <a:srgbClr val="00B050"/>
                </a:solidFill>
                <a:latin typeface="+mn-ea"/>
              </a:rPr>
              <a:t>　すでに初代の早雲が検地を実施。三代氏康は、</a:t>
            </a:r>
            <a:r>
              <a:rPr lang="ja-JP" altLang="en-US" sz="1600" b="1" dirty="0">
                <a:solidFill>
                  <a:srgbClr val="00B050"/>
                </a:solidFill>
                <a:latin typeface="+mn-ea"/>
              </a:rPr>
              <a:t>家督を継いだ天文十年（</a:t>
            </a:r>
            <a:r>
              <a:rPr lang="en-US" altLang="ja-JP" sz="1600" b="1" dirty="0">
                <a:solidFill>
                  <a:srgbClr val="00B050"/>
                </a:solidFill>
                <a:latin typeface="+mn-ea"/>
              </a:rPr>
              <a:t>1541</a:t>
            </a:r>
            <a:r>
              <a:rPr lang="ja-JP" altLang="en-US" sz="1600" b="1" dirty="0">
                <a:solidFill>
                  <a:srgbClr val="00B050"/>
                </a:solidFill>
                <a:latin typeface="+mn-ea"/>
              </a:rPr>
              <a:t>）の翌年から翌々年にかけて、相模中央部、武蔵南部と東南部、さらに伊豆の一部に一斉検知</a:t>
            </a:r>
            <a:r>
              <a:rPr lang="ja-JP" altLang="en-US" sz="1600" b="1" dirty="0" smtClean="0">
                <a:solidFill>
                  <a:srgbClr val="00B050"/>
                </a:solidFill>
                <a:latin typeface="+mn-ea"/>
              </a:rPr>
              <a:t>を実施。直轄領のみならず有力家臣や寺社領にも検地を実施。</a:t>
            </a:r>
          </a:p>
          <a:p>
            <a:pPr marL="0" indent="0">
              <a:buNone/>
            </a:pPr>
            <a:r>
              <a:rPr lang="ja-JP" altLang="en-US" sz="1600" b="1" dirty="0" smtClean="0">
                <a:latin typeface="+mn-ea"/>
              </a:rPr>
              <a:t>②税制改革　⇒在地領主からの恣意的な収奪からの転換</a:t>
            </a:r>
            <a:endParaRPr lang="ja-JP" altLang="en-US" sz="1600" b="1" dirty="0">
              <a:latin typeface="+mn-ea"/>
            </a:endParaRPr>
          </a:p>
          <a:p>
            <a:pPr marL="0" indent="0">
              <a:buNone/>
            </a:pPr>
            <a:r>
              <a:rPr lang="ja-JP" altLang="en-US" sz="1600" b="1" dirty="0">
                <a:latin typeface="+mn-ea"/>
              </a:rPr>
              <a:t>　</a:t>
            </a:r>
            <a:r>
              <a:rPr lang="ja-JP" altLang="en-US" sz="1600" b="1" dirty="0">
                <a:solidFill>
                  <a:srgbClr val="00B050"/>
                </a:solidFill>
                <a:latin typeface="+mn-ea"/>
              </a:rPr>
              <a:t>氏康はまた、天文十九年（</a:t>
            </a:r>
            <a:r>
              <a:rPr lang="en-US" altLang="ja-JP" sz="1600" b="1" dirty="0">
                <a:solidFill>
                  <a:srgbClr val="00B050"/>
                </a:solidFill>
                <a:latin typeface="+mn-ea"/>
              </a:rPr>
              <a:t>1550</a:t>
            </a:r>
            <a:r>
              <a:rPr lang="ja-JP" altLang="en-US" sz="1600" b="1" dirty="0">
                <a:solidFill>
                  <a:srgbClr val="00B050"/>
                </a:solidFill>
                <a:latin typeface="+mn-ea"/>
              </a:rPr>
              <a:t>）に画期的な税制改革を行っている</a:t>
            </a:r>
            <a:r>
              <a:rPr lang="ja-JP" altLang="en-US" sz="1600" b="1" dirty="0" smtClean="0">
                <a:solidFill>
                  <a:srgbClr val="00B050"/>
                </a:solidFill>
                <a:latin typeface="+mn-ea"/>
              </a:rPr>
              <a:t>。</a:t>
            </a:r>
          </a:p>
          <a:p>
            <a:pPr marL="0" indent="0">
              <a:buNone/>
            </a:pPr>
            <a:r>
              <a:rPr lang="ja-JP" altLang="en-US" sz="1600" b="1" dirty="0" smtClean="0">
                <a:solidFill>
                  <a:srgbClr val="00B050"/>
                </a:solidFill>
                <a:latin typeface="+mn-ea"/>
              </a:rPr>
              <a:t>農民</a:t>
            </a:r>
            <a:r>
              <a:rPr lang="ja-JP" altLang="en-US" sz="1600" b="1" dirty="0">
                <a:solidFill>
                  <a:srgbClr val="00B050"/>
                </a:solidFill>
                <a:latin typeface="+mn-ea"/>
              </a:rPr>
              <a:t>たちは、年貢のほか、段銭・懸銭・棟別銭（むねべつせん）のいわゆる「三税」だけ納めればよいことになった</a:t>
            </a:r>
            <a:r>
              <a:rPr lang="ja-JP" altLang="en-US" sz="1600" b="1" dirty="0" smtClean="0">
                <a:solidFill>
                  <a:srgbClr val="00B050"/>
                </a:solidFill>
                <a:latin typeface="+mn-ea"/>
              </a:rPr>
              <a:t>。極端</a:t>
            </a:r>
            <a:r>
              <a:rPr lang="ja-JP" altLang="en-US" sz="1600" b="1" dirty="0">
                <a:solidFill>
                  <a:srgbClr val="00B050"/>
                </a:solidFill>
                <a:latin typeface="+mn-ea"/>
              </a:rPr>
              <a:t>に負担が軽減されたわけではないが、それまで在地領主の恣意（しい）的な収奪にあった状態からすれば大幅な改善であった。</a:t>
            </a:r>
            <a:endParaRPr lang="ja-JP" altLang="en-US" sz="1600" b="1" dirty="0" smtClean="0">
              <a:solidFill>
                <a:srgbClr val="00B050"/>
              </a:solidFill>
              <a:latin typeface="+mn-ea"/>
            </a:endParaRPr>
          </a:p>
          <a:p>
            <a:pPr marL="0" indent="0">
              <a:buNone/>
            </a:pPr>
            <a:r>
              <a:rPr lang="ja-JP" altLang="ja-JP" sz="1600" b="1" dirty="0" smtClean="0">
                <a:latin typeface="+mn-ea"/>
              </a:rPr>
              <a:t>③</a:t>
            </a:r>
            <a:r>
              <a:rPr lang="ja-JP" altLang="en-US" sz="1600" b="1" dirty="0">
                <a:latin typeface="+mn-ea"/>
              </a:rPr>
              <a:t>「小田原衆所領役帳（しょりょうやくちょう）</a:t>
            </a:r>
            <a:r>
              <a:rPr lang="ja-JP" altLang="en-US" sz="1600" b="1" dirty="0" smtClean="0">
                <a:latin typeface="+mn-ea"/>
              </a:rPr>
              <a:t>」作成　⇒家臣団のマネジメント</a:t>
            </a:r>
          </a:p>
          <a:p>
            <a:pPr marL="0" indent="0">
              <a:buNone/>
            </a:pPr>
            <a:r>
              <a:rPr lang="ja-JP" altLang="en-US" sz="1600" b="1" dirty="0" smtClean="0">
                <a:latin typeface="+mn-ea"/>
              </a:rPr>
              <a:t>　</a:t>
            </a:r>
            <a:r>
              <a:rPr lang="ja-JP" altLang="en-US" sz="1600" b="1" dirty="0" smtClean="0">
                <a:solidFill>
                  <a:srgbClr val="00B050"/>
                </a:solidFill>
                <a:latin typeface="+mn-ea"/>
              </a:rPr>
              <a:t>家臣</a:t>
            </a:r>
            <a:r>
              <a:rPr lang="ja-JP" altLang="en-US" sz="1600" b="1" dirty="0">
                <a:solidFill>
                  <a:srgbClr val="00B050"/>
                </a:solidFill>
                <a:latin typeface="+mn-ea"/>
              </a:rPr>
              <a:t>たちが所持する所領に応じて賦課される軍役や</a:t>
            </a:r>
            <a:r>
              <a:rPr lang="ja-JP" altLang="en-US" sz="1600" b="1" dirty="0" smtClean="0">
                <a:solidFill>
                  <a:srgbClr val="00B050"/>
                </a:solidFill>
                <a:latin typeface="+mn-ea"/>
              </a:rPr>
              <a:t>普請役（所領役）を</a:t>
            </a:r>
            <a:r>
              <a:rPr lang="ja-JP" altLang="en-US" sz="1600" b="1" dirty="0">
                <a:solidFill>
                  <a:srgbClr val="00B050"/>
                </a:solidFill>
                <a:latin typeface="+mn-ea"/>
              </a:rPr>
              <a:t>かけるための</a:t>
            </a:r>
            <a:r>
              <a:rPr lang="ja-JP" altLang="en-US" sz="1600" b="1" dirty="0" smtClean="0">
                <a:solidFill>
                  <a:srgbClr val="00B050"/>
                </a:solidFill>
                <a:latin typeface="+mn-ea"/>
              </a:rPr>
              <a:t>台帳</a:t>
            </a:r>
            <a:endParaRPr lang="ja-JP" altLang="ja-JP" dirty="0"/>
          </a:p>
        </p:txBody>
      </p:sp>
    </p:spTree>
    <p:extLst>
      <p:ext uri="{BB962C8B-B14F-4D97-AF65-F5344CB8AC3E}">
        <p14:creationId xmlns:p14="http://schemas.microsoft.com/office/powerpoint/2010/main" val="1270374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443545" y="-13447"/>
            <a:ext cx="8856726" cy="1620131"/>
          </a:xfrm>
        </p:spPr>
        <p:txBody>
          <a:bodyPr>
            <a:normAutofit/>
          </a:bodyPr>
          <a:lstStyle/>
          <a:p>
            <a:r>
              <a:rPr lang="ja-JP" altLang="en-US" sz="2200" b="1" dirty="0" smtClean="0">
                <a:solidFill>
                  <a:srgbClr val="7030A0"/>
                </a:solidFill>
                <a:latin typeface="+mn-ea"/>
                <a:ea typeface="+mn-ea"/>
              </a:rPr>
              <a:t>戦国の</a:t>
            </a:r>
            <a:r>
              <a:rPr lang="ja-JP" altLang="en-US" sz="2200" b="1" dirty="0">
                <a:solidFill>
                  <a:srgbClr val="7030A0"/>
                </a:solidFill>
                <a:latin typeface="+mn-ea"/>
                <a:ea typeface="+mn-ea"/>
              </a:rPr>
              <a:t>「三国志」！　</a:t>
            </a:r>
            <a:r>
              <a:rPr lang="ja-JP" altLang="ja-JP" sz="2200" b="1" dirty="0">
                <a:solidFill>
                  <a:srgbClr val="7030A0"/>
                </a:solidFill>
                <a:latin typeface="+mn-ea"/>
                <a:ea typeface="+mn-ea"/>
              </a:rPr>
              <a:t>地形で読み解く信玄</a:t>
            </a:r>
            <a:r>
              <a:rPr lang="en-US" altLang="ja-JP" sz="2200" b="1" dirty="0">
                <a:solidFill>
                  <a:srgbClr val="7030A0"/>
                </a:solidFill>
                <a:latin typeface="+mn-ea"/>
                <a:ea typeface="+mn-ea"/>
              </a:rPr>
              <a:t>VS</a:t>
            </a:r>
            <a:r>
              <a:rPr lang="ja-JP" altLang="ja-JP" sz="2200" b="1" dirty="0">
                <a:solidFill>
                  <a:srgbClr val="7030A0"/>
                </a:solidFill>
                <a:latin typeface="+mn-ea"/>
                <a:ea typeface="+mn-ea"/>
              </a:rPr>
              <a:t>北条氏</a:t>
            </a:r>
            <a:r>
              <a:rPr lang="en-US" altLang="ja-JP" sz="2200" b="1" dirty="0">
                <a:solidFill>
                  <a:srgbClr val="7030A0"/>
                </a:solidFill>
                <a:latin typeface="+mn-ea"/>
                <a:ea typeface="+mn-ea"/>
              </a:rPr>
              <a:t>VS</a:t>
            </a:r>
            <a:r>
              <a:rPr lang="ja-JP" altLang="en-US" sz="2200" b="1" dirty="0">
                <a:solidFill>
                  <a:srgbClr val="7030A0"/>
                </a:solidFill>
                <a:latin typeface="+mn-ea"/>
                <a:ea typeface="+mn-ea"/>
              </a:rPr>
              <a:t>謙</a:t>
            </a:r>
            <a:r>
              <a:rPr lang="ja-JP" altLang="en-US" sz="2200" b="1" dirty="0" smtClean="0">
                <a:solidFill>
                  <a:srgbClr val="7030A0"/>
                </a:solidFill>
                <a:latin typeface="+mn-ea"/>
                <a:ea typeface="+mn-ea"/>
              </a:rPr>
              <a:t>信</a:t>
            </a:r>
            <a:r>
              <a:rPr lang="ja-JP" altLang="en-US" sz="2700" b="1" dirty="0">
                <a:solidFill>
                  <a:srgbClr val="7030A0"/>
                </a:solidFill>
                <a:latin typeface="ＭＳ ゴシック" panose="020B0609070205080204" pitchFamily="49" charset="-128"/>
                <a:ea typeface="ＭＳ ゴシック" panose="020B0609070205080204" pitchFamily="49" charset="-128"/>
              </a:rPr>
              <a:t/>
            </a:r>
            <a:br>
              <a:rPr lang="ja-JP" altLang="en-US" sz="2700" b="1" dirty="0">
                <a:solidFill>
                  <a:srgbClr val="7030A0"/>
                </a:solidFill>
                <a:latin typeface="ＭＳ ゴシック" panose="020B0609070205080204" pitchFamily="49" charset="-128"/>
                <a:ea typeface="ＭＳ ゴシック" panose="020B0609070205080204" pitchFamily="49" charset="-128"/>
              </a:rPr>
            </a:br>
            <a:r>
              <a:rPr lang="ja-JP" altLang="en-US" sz="2700" b="1" dirty="0">
                <a:solidFill>
                  <a:srgbClr val="FF0000"/>
                </a:solidFill>
                <a:latin typeface="ＭＳ ゴシック" panose="020B0609070205080204" pitchFamily="49" charset="-128"/>
                <a:ea typeface="ＭＳ ゴシック" panose="020B0609070205080204" pitchFamily="49" charset="-128"/>
              </a:rPr>
              <a:t>　</a:t>
            </a:r>
            <a:r>
              <a:rPr lang="ja-JP" altLang="en-US" sz="2700" b="1" dirty="0" smtClean="0">
                <a:solidFill>
                  <a:srgbClr val="FF0000"/>
                </a:solidFill>
                <a:latin typeface="ＭＳ ゴシック" panose="020B0609070205080204" pitchFamily="49" charset="-128"/>
                <a:ea typeface="ＭＳ ゴシック" panose="020B0609070205080204" pitchFamily="49" charset="-128"/>
              </a:rPr>
              <a:t>　　</a:t>
            </a:r>
            <a:r>
              <a:rPr lang="ja-JP" altLang="en-US" sz="2700" b="1" dirty="0">
                <a:solidFill>
                  <a:srgbClr val="FF0000"/>
                </a:solidFill>
                <a:latin typeface="ＭＳ ゴシック" panose="020B0609070205080204" pitchFamily="49" charset="-128"/>
                <a:ea typeface="ＭＳ ゴシック" panose="020B0609070205080204" pitchFamily="49" charset="-128"/>
              </a:rPr>
              <a:t>　</a:t>
            </a:r>
            <a:r>
              <a:rPr lang="ja-JP" altLang="en-US" sz="2700" b="1" dirty="0" smtClean="0">
                <a:solidFill>
                  <a:srgbClr val="FF0000"/>
                </a:solidFill>
                <a:latin typeface="ＭＳ ゴシック" panose="020B0609070205080204" pitchFamily="49" charset="-128"/>
                <a:ea typeface="ＭＳ ゴシック" panose="020B0609070205080204" pitchFamily="49" charset="-128"/>
              </a:rPr>
              <a:t>北条五代　地形を活かした</a:t>
            </a:r>
            <a:r>
              <a:rPr lang="ja-JP" altLang="en-US" sz="2700" b="1" smtClean="0">
                <a:solidFill>
                  <a:srgbClr val="FF0000"/>
                </a:solidFill>
                <a:latin typeface="ＭＳ ゴシック" panose="020B0609070205080204" pitchFamily="49" charset="-128"/>
                <a:ea typeface="ＭＳ ゴシック" panose="020B0609070205080204" pitchFamily="49" charset="-128"/>
              </a:rPr>
              <a:t>防衛ライン</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886700" cy="5251316"/>
          </a:xfrm>
        </p:spPr>
        <p:txBody>
          <a:bodyPr>
            <a:normAutofit fontScale="85000" lnSpcReduction="10000"/>
          </a:bodyPr>
          <a:lstStyle/>
          <a:p>
            <a:pPr marL="0" indent="0">
              <a:buNone/>
            </a:pPr>
            <a:r>
              <a:rPr lang="ja-JP" altLang="en-US" sz="2000" b="1" u="sng" dirty="0" smtClean="0">
                <a:solidFill>
                  <a:srgbClr val="7030A0"/>
                </a:solidFill>
                <a:latin typeface="+mn-ea"/>
              </a:rPr>
              <a:t>東部防衛ライン</a:t>
            </a:r>
            <a:r>
              <a:rPr lang="en-US" altLang="ja-JP" sz="2000" b="1" u="sng" dirty="0" smtClean="0">
                <a:solidFill>
                  <a:srgbClr val="7030A0"/>
                </a:solidFill>
                <a:latin typeface="+mn-ea"/>
              </a:rPr>
              <a:t>(</a:t>
            </a:r>
            <a:r>
              <a:rPr lang="ja-JP" altLang="en-US" sz="2000" b="1" u="sng" dirty="0" smtClean="0">
                <a:solidFill>
                  <a:srgbClr val="7030A0"/>
                </a:solidFill>
                <a:latin typeface="+mn-ea"/>
              </a:rPr>
              <a:t>対上杉氏、里見氏</a:t>
            </a:r>
            <a:r>
              <a:rPr lang="en-US" altLang="ja-JP" sz="2000" b="1" u="sng" dirty="0" smtClean="0">
                <a:solidFill>
                  <a:srgbClr val="7030A0"/>
                </a:solidFill>
                <a:latin typeface="+mn-ea"/>
              </a:rPr>
              <a:t>)</a:t>
            </a:r>
            <a:endParaRPr lang="ja-JP" altLang="en-US" sz="2000" b="1" u="sng" dirty="0" smtClean="0">
              <a:solidFill>
                <a:srgbClr val="7030A0"/>
              </a:solidFill>
              <a:latin typeface="+mn-ea"/>
            </a:endParaRPr>
          </a:p>
          <a:p>
            <a:pPr marL="0" indent="0">
              <a:buNone/>
            </a:pPr>
            <a:r>
              <a:rPr lang="ja-JP" altLang="en-US" sz="2000" b="1" dirty="0" smtClean="0">
                <a:latin typeface="+mn-ea"/>
              </a:rPr>
              <a:t>　■三崎城</a:t>
            </a:r>
            <a:r>
              <a:rPr lang="en-US" altLang="ja-JP" sz="2000" b="1" dirty="0" smtClean="0">
                <a:latin typeface="+mn-ea"/>
              </a:rPr>
              <a:t>(</a:t>
            </a:r>
            <a:r>
              <a:rPr lang="ja-JP" altLang="en-US" sz="2000" b="1" dirty="0" smtClean="0">
                <a:latin typeface="+mn-ea"/>
              </a:rPr>
              <a:t>三浦市</a:t>
            </a:r>
            <a:r>
              <a:rPr lang="en-US" altLang="ja-JP" sz="2000" b="1" dirty="0" smtClean="0">
                <a:latin typeface="+mn-ea"/>
              </a:rPr>
              <a:t>)</a:t>
            </a:r>
            <a:r>
              <a:rPr lang="ja-JP" altLang="en-US" sz="2000" b="1" dirty="0" smtClean="0">
                <a:latin typeface="+mn-ea"/>
              </a:rPr>
              <a:t>　三浦半島先端　</a:t>
            </a:r>
            <a:r>
              <a:rPr lang="ja-JP" altLang="en-US" sz="2000" b="1" dirty="0" smtClean="0">
                <a:solidFill>
                  <a:srgbClr val="00CCFF"/>
                </a:solidFill>
                <a:latin typeface="+mn-ea"/>
              </a:rPr>
              <a:t>浦賀水道</a:t>
            </a:r>
            <a:r>
              <a:rPr lang="ja-JP" altLang="en-US" sz="2000" b="1" dirty="0" smtClean="0">
                <a:solidFill>
                  <a:srgbClr val="00B0F0"/>
                </a:solidFill>
                <a:latin typeface="+mn-ea"/>
              </a:rPr>
              <a:t>　</a:t>
            </a:r>
            <a:r>
              <a:rPr lang="ja-JP" altLang="en-US" sz="2000" b="1" dirty="0" smtClean="0">
                <a:solidFill>
                  <a:srgbClr val="00B050"/>
                </a:solidFill>
                <a:latin typeface="+mn-ea"/>
              </a:rPr>
              <a:t>対里見氏の水軍基地</a:t>
            </a:r>
          </a:p>
          <a:p>
            <a:pPr marL="0" indent="0">
              <a:buNone/>
            </a:pPr>
            <a:r>
              <a:rPr lang="ja-JP" altLang="en-US" sz="2000" b="1" dirty="0" smtClean="0">
                <a:latin typeface="+mn-ea"/>
              </a:rPr>
              <a:t>　■玉縄城</a:t>
            </a:r>
            <a:r>
              <a:rPr lang="en-US" altLang="ja-JP" sz="2000" b="1" dirty="0" smtClean="0">
                <a:latin typeface="+mn-ea"/>
              </a:rPr>
              <a:t>(</a:t>
            </a:r>
            <a:r>
              <a:rPr lang="ja-JP" altLang="en-US" sz="2000" b="1" dirty="0" smtClean="0">
                <a:latin typeface="+mn-ea"/>
              </a:rPr>
              <a:t>鎌倉市</a:t>
            </a:r>
            <a:r>
              <a:rPr lang="en-US" altLang="ja-JP" sz="2000" b="1" dirty="0" smtClean="0">
                <a:latin typeface="+mn-ea"/>
              </a:rPr>
              <a:t>)</a:t>
            </a:r>
            <a:r>
              <a:rPr lang="ja-JP" altLang="en-US" sz="2000" b="1" dirty="0" smtClean="0">
                <a:latin typeface="+mn-ea"/>
              </a:rPr>
              <a:t>　</a:t>
            </a:r>
            <a:r>
              <a:rPr lang="ja-JP" altLang="en-US" sz="2000" b="1" dirty="0" smtClean="0">
                <a:solidFill>
                  <a:srgbClr val="00B050"/>
                </a:solidFill>
                <a:latin typeface="+mn-ea"/>
              </a:rPr>
              <a:t>鎌倉防衛ライン</a:t>
            </a:r>
            <a:r>
              <a:rPr lang="ja-JP" altLang="en-US" sz="2000" b="1" dirty="0" smtClean="0">
                <a:latin typeface="+mn-ea"/>
              </a:rPr>
              <a:t>　</a:t>
            </a:r>
            <a:r>
              <a:rPr lang="ja-JP" altLang="en-US" sz="2000" b="1" dirty="0" smtClean="0">
                <a:solidFill>
                  <a:srgbClr val="00CCFF"/>
                </a:solidFill>
                <a:latin typeface="+mn-ea"/>
              </a:rPr>
              <a:t>柏尾川</a:t>
            </a:r>
            <a:r>
              <a:rPr lang="ja-JP" altLang="en-US" sz="2000" b="1" dirty="0" smtClean="0">
                <a:solidFill>
                  <a:srgbClr val="FF0000"/>
                </a:solidFill>
                <a:latin typeface="+mn-ea"/>
              </a:rPr>
              <a:t>から相模湾</a:t>
            </a:r>
            <a:r>
              <a:rPr lang="ja-JP" altLang="en-US" sz="2000" b="1" dirty="0" smtClean="0">
                <a:latin typeface="+mn-ea"/>
              </a:rPr>
              <a:t>に直結</a:t>
            </a:r>
            <a:r>
              <a:rPr lang="ja-JP" altLang="en-US" sz="2000" b="1" dirty="0">
                <a:latin typeface="+mn-ea"/>
              </a:rPr>
              <a:t>　</a:t>
            </a:r>
            <a:endParaRPr lang="ja-JP" altLang="en-US" sz="2000" b="1" dirty="0" smtClean="0">
              <a:latin typeface="+mn-ea"/>
            </a:endParaRPr>
          </a:p>
          <a:p>
            <a:pPr marL="0" indent="0">
              <a:buNone/>
            </a:pPr>
            <a:r>
              <a:rPr lang="ja-JP" altLang="en-US" sz="2000" b="1" dirty="0" smtClean="0">
                <a:latin typeface="+mn-ea"/>
              </a:rPr>
              <a:t>　■</a:t>
            </a:r>
            <a:r>
              <a:rPr lang="ja-JP" altLang="en-US" sz="2000" b="1" dirty="0">
                <a:latin typeface="+mn-ea"/>
              </a:rPr>
              <a:t>小机</a:t>
            </a:r>
            <a:r>
              <a:rPr lang="ja-JP" altLang="en-US" sz="2000" b="1" dirty="0" smtClean="0">
                <a:latin typeface="+mn-ea"/>
              </a:rPr>
              <a:t>城</a:t>
            </a:r>
            <a:r>
              <a:rPr lang="en-US" altLang="ja-JP" sz="2000" b="1" dirty="0" smtClean="0">
                <a:latin typeface="+mn-ea"/>
              </a:rPr>
              <a:t>(</a:t>
            </a:r>
            <a:r>
              <a:rPr lang="ja-JP" altLang="en-US" sz="2000" b="1" dirty="0" smtClean="0">
                <a:latin typeface="+mn-ea"/>
              </a:rPr>
              <a:t>横浜市港北区</a:t>
            </a:r>
            <a:r>
              <a:rPr lang="en-US" altLang="ja-JP" sz="2000" b="1" dirty="0" smtClean="0">
                <a:latin typeface="+mn-ea"/>
              </a:rPr>
              <a:t>)</a:t>
            </a:r>
            <a:r>
              <a:rPr lang="ja-JP" altLang="en-US" sz="2000" b="1" dirty="0">
                <a:latin typeface="+mn-ea"/>
              </a:rPr>
              <a:t>　</a:t>
            </a:r>
            <a:r>
              <a:rPr lang="ja-JP" altLang="en-US" sz="2000" b="1" dirty="0">
                <a:solidFill>
                  <a:srgbClr val="00CCFF"/>
                </a:solidFill>
                <a:latin typeface="+mn-ea"/>
              </a:rPr>
              <a:t>鶴見川</a:t>
            </a:r>
            <a:r>
              <a:rPr lang="ja-JP" altLang="en-US" sz="2000" b="1" dirty="0">
                <a:latin typeface="+mn-ea"/>
              </a:rPr>
              <a:t>沿いの丘陵</a:t>
            </a:r>
          </a:p>
          <a:p>
            <a:pPr marL="0" indent="0">
              <a:buNone/>
            </a:pPr>
            <a:r>
              <a:rPr lang="ja-JP" altLang="en-US" sz="2000" b="1" u="sng" dirty="0" smtClean="0">
                <a:solidFill>
                  <a:srgbClr val="7030A0"/>
                </a:solidFill>
                <a:latin typeface="+mn-ea"/>
              </a:rPr>
              <a:t>北部防衛ライン</a:t>
            </a:r>
            <a:r>
              <a:rPr lang="en-US" altLang="ja-JP" sz="2000" b="1" u="sng" dirty="0" smtClean="0">
                <a:solidFill>
                  <a:srgbClr val="7030A0"/>
                </a:solidFill>
                <a:latin typeface="+mn-ea"/>
              </a:rPr>
              <a:t>(</a:t>
            </a:r>
            <a:r>
              <a:rPr lang="ja-JP" altLang="en-US" sz="2000" b="1" u="sng" dirty="0" smtClean="0">
                <a:solidFill>
                  <a:srgbClr val="7030A0"/>
                </a:solidFill>
                <a:latin typeface="+mn-ea"/>
              </a:rPr>
              <a:t>対長尾</a:t>
            </a:r>
            <a:r>
              <a:rPr lang="en-US" altLang="ja-JP" sz="2000" b="1" u="sng" dirty="0" smtClean="0">
                <a:solidFill>
                  <a:srgbClr val="7030A0"/>
                </a:solidFill>
                <a:latin typeface="+mn-ea"/>
              </a:rPr>
              <a:t>(</a:t>
            </a:r>
            <a:r>
              <a:rPr lang="ja-JP" altLang="en-US" sz="2000" b="1" u="sng" dirty="0" smtClean="0">
                <a:solidFill>
                  <a:srgbClr val="7030A0"/>
                </a:solidFill>
                <a:latin typeface="+mn-ea"/>
              </a:rPr>
              <a:t>上杉</a:t>
            </a:r>
            <a:r>
              <a:rPr lang="en-US" altLang="ja-JP" sz="2000" b="1" u="sng" dirty="0" smtClean="0">
                <a:solidFill>
                  <a:srgbClr val="7030A0"/>
                </a:solidFill>
                <a:latin typeface="+mn-ea"/>
              </a:rPr>
              <a:t>)</a:t>
            </a:r>
            <a:r>
              <a:rPr lang="ja-JP" altLang="en-US" sz="2000" b="1" u="sng" dirty="0" smtClean="0">
                <a:solidFill>
                  <a:srgbClr val="7030A0"/>
                </a:solidFill>
                <a:latin typeface="+mn-ea"/>
              </a:rPr>
              <a:t>氏、真田氏、豊臣氏</a:t>
            </a:r>
            <a:r>
              <a:rPr lang="en-US" altLang="ja-JP" sz="2000" b="1" u="sng" dirty="0" smtClean="0">
                <a:solidFill>
                  <a:srgbClr val="7030A0"/>
                </a:solidFill>
                <a:latin typeface="+mn-ea"/>
              </a:rPr>
              <a:t>)</a:t>
            </a:r>
            <a:endParaRPr lang="ja-JP" altLang="en-US" sz="2000" b="1" u="sng" dirty="0" smtClean="0">
              <a:solidFill>
                <a:srgbClr val="7030A0"/>
              </a:solidFill>
              <a:latin typeface="+mn-ea"/>
            </a:endParaRPr>
          </a:p>
          <a:p>
            <a:pPr marL="0" indent="0">
              <a:buNone/>
            </a:pPr>
            <a:r>
              <a:rPr lang="ja-JP" altLang="en-US" sz="2000" b="1" dirty="0" smtClean="0">
                <a:latin typeface="+mn-ea"/>
              </a:rPr>
              <a:t>　■河越城　</a:t>
            </a:r>
            <a:r>
              <a:rPr lang="ja-JP" altLang="en-US" sz="2000" b="1" dirty="0" smtClean="0">
                <a:solidFill>
                  <a:srgbClr val="00CCFF"/>
                </a:solidFill>
                <a:latin typeface="+mn-ea"/>
              </a:rPr>
              <a:t>赤間川、入間川、越辺川</a:t>
            </a:r>
            <a:r>
              <a:rPr lang="ja-JP" altLang="en-US" sz="2000" b="1" dirty="0" smtClean="0">
                <a:latin typeface="+mn-ea"/>
              </a:rPr>
              <a:t>に囲まれた</a:t>
            </a:r>
            <a:r>
              <a:rPr lang="ja-JP" altLang="en-US" sz="2000" b="1" dirty="0" smtClean="0">
                <a:solidFill>
                  <a:srgbClr val="FF0000"/>
                </a:solidFill>
                <a:latin typeface="+mn-ea"/>
              </a:rPr>
              <a:t>武蔵野台地の北端</a:t>
            </a:r>
            <a:r>
              <a:rPr lang="ja-JP" altLang="en-US" sz="2000" b="1" dirty="0" smtClean="0">
                <a:latin typeface="+mn-ea"/>
              </a:rPr>
              <a:t>　</a:t>
            </a:r>
          </a:p>
          <a:p>
            <a:pPr marL="0" indent="0">
              <a:buNone/>
            </a:pPr>
            <a:r>
              <a:rPr lang="ja-JP" altLang="en-US" sz="2000" b="1" dirty="0" smtClean="0">
                <a:latin typeface="+mn-ea"/>
              </a:rPr>
              <a:t>　■忍城　　</a:t>
            </a:r>
            <a:r>
              <a:rPr lang="ja-JP" altLang="en-US" sz="2000" b="1" dirty="0" smtClean="0">
                <a:solidFill>
                  <a:srgbClr val="00B0F0"/>
                </a:solidFill>
                <a:latin typeface="+mn-ea"/>
              </a:rPr>
              <a:t>利根川、荒川</a:t>
            </a:r>
            <a:r>
              <a:rPr lang="ja-JP" altLang="en-US" sz="2000" b="1" dirty="0" smtClean="0">
                <a:latin typeface="+mn-ea"/>
              </a:rPr>
              <a:t>に挟まれた</a:t>
            </a:r>
            <a:r>
              <a:rPr lang="ja-JP" altLang="en-US" sz="2000" b="1" dirty="0" smtClean="0">
                <a:solidFill>
                  <a:srgbClr val="FF0000"/>
                </a:solidFill>
                <a:latin typeface="+mn-ea"/>
              </a:rPr>
              <a:t>妻沼低地の自然堤防</a:t>
            </a:r>
          </a:p>
          <a:p>
            <a:pPr marL="0" indent="0">
              <a:buNone/>
            </a:pPr>
            <a:r>
              <a:rPr lang="ja-JP" altLang="en-US" sz="2000" b="1" dirty="0" smtClean="0">
                <a:latin typeface="+mn-ea"/>
              </a:rPr>
              <a:t>　■鉢形城</a:t>
            </a:r>
            <a:r>
              <a:rPr lang="en-US" altLang="ja-JP" sz="2000" b="1" dirty="0" smtClean="0">
                <a:latin typeface="+mn-ea"/>
              </a:rPr>
              <a:t>(</a:t>
            </a:r>
            <a:r>
              <a:rPr lang="ja-JP" altLang="en-US" sz="2000" b="1" dirty="0" smtClean="0">
                <a:latin typeface="+mn-ea"/>
              </a:rPr>
              <a:t>寄居町</a:t>
            </a:r>
            <a:r>
              <a:rPr lang="en-US" altLang="ja-JP" sz="2000" b="1" dirty="0" smtClean="0">
                <a:latin typeface="+mn-ea"/>
              </a:rPr>
              <a:t>)</a:t>
            </a:r>
            <a:r>
              <a:rPr lang="ja-JP" altLang="en-US" sz="2000" b="1" dirty="0" smtClean="0">
                <a:latin typeface="+mn-ea"/>
              </a:rPr>
              <a:t>　</a:t>
            </a:r>
            <a:r>
              <a:rPr lang="ja-JP" altLang="en-US" sz="2000" b="1" dirty="0" smtClean="0">
                <a:solidFill>
                  <a:srgbClr val="00B0F0"/>
                </a:solidFill>
                <a:latin typeface="+mn-ea"/>
              </a:rPr>
              <a:t>荒川</a:t>
            </a:r>
            <a:r>
              <a:rPr lang="ja-JP" altLang="en-US" sz="2000" b="1" dirty="0" smtClean="0">
                <a:latin typeface="+mn-ea"/>
              </a:rPr>
              <a:t>の</a:t>
            </a:r>
            <a:r>
              <a:rPr lang="ja-JP" altLang="en-US" sz="2000" b="1" dirty="0" smtClean="0">
                <a:solidFill>
                  <a:srgbClr val="FF0000"/>
                </a:solidFill>
                <a:latin typeface="+mn-ea"/>
              </a:rPr>
              <a:t>河岸段丘崖　</a:t>
            </a:r>
            <a:r>
              <a:rPr lang="ja-JP" altLang="en-US" sz="2000" b="1" dirty="0" smtClean="0">
                <a:solidFill>
                  <a:srgbClr val="00B050"/>
                </a:solidFill>
                <a:latin typeface="+mn-ea"/>
              </a:rPr>
              <a:t>眺望の良い</a:t>
            </a:r>
            <a:r>
              <a:rPr lang="ja-JP" altLang="en-US" sz="2000" b="1" dirty="0" smtClean="0">
                <a:latin typeface="+mn-ea"/>
              </a:rPr>
              <a:t>■虎が岡城</a:t>
            </a:r>
            <a:r>
              <a:rPr lang="ja-JP" altLang="en-US" sz="2000" b="1" dirty="0" smtClean="0">
                <a:solidFill>
                  <a:srgbClr val="00B050"/>
                </a:solidFill>
                <a:latin typeface="+mn-ea"/>
              </a:rPr>
              <a:t>とセット</a:t>
            </a:r>
          </a:p>
          <a:p>
            <a:pPr marL="0" indent="0">
              <a:buNone/>
            </a:pPr>
            <a:r>
              <a:rPr lang="ja-JP" altLang="en-US" sz="2000" b="1" dirty="0" smtClean="0">
                <a:latin typeface="+mn-ea"/>
              </a:rPr>
              <a:t>　■</a:t>
            </a:r>
            <a:r>
              <a:rPr lang="ja-JP" altLang="en-US" sz="2000" b="1" dirty="0">
                <a:latin typeface="+mn-ea"/>
              </a:rPr>
              <a:t>滝</a:t>
            </a:r>
            <a:r>
              <a:rPr lang="ja-JP" altLang="en-US" sz="2000" b="1" dirty="0" smtClean="0">
                <a:latin typeface="+mn-ea"/>
              </a:rPr>
              <a:t>山城</a:t>
            </a:r>
            <a:r>
              <a:rPr lang="en-US" altLang="ja-JP" sz="2000" b="1" dirty="0" smtClean="0">
                <a:latin typeface="+mn-ea"/>
              </a:rPr>
              <a:t>(</a:t>
            </a:r>
            <a:r>
              <a:rPr lang="ja-JP" altLang="en-US" sz="2000" b="1" dirty="0" smtClean="0">
                <a:latin typeface="+mn-ea"/>
              </a:rPr>
              <a:t>八王子市</a:t>
            </a:r>
            <a:r>
              <a:rPr lang="en-US" altLang="ja-JP" sz="2000" b="1" dirty="0" smtClean="0">
                <a:latin typeface="+mn-ea"/>
              </a:rPr>
              <a:t>)</a:t>
            </a:r>
            <a:r>
              <a:rPr lang="ja-JP" altLang="en-US" sz="2000" b="1" dirty="0">
                <a:latin typeface="+mn-ea"/>
              </a:rPr>
              <a:t>　</a:t>
            </a:r>
            <a:r>
              <a:rPr lang="ja-JP" altLang="en-US" sz="2000" b="1" dirty="0">
                <a:solidFill>
                  <a:srgbClr val="00B0F0"/>
                </a:solidFill>
                <a:latin typeface="+mn-ea"/>
              </a:rPr>
              <a:t>多摩川、谷地川</a:t>
            </a:r>
            <a:r>
              <a:rPr lang="ja-JP" altLang="en-US" sz="2000" b="1" dirty="0">
                <a:latin typeface="+mn-ea"/>
              </a:rPr>
              <a:t>に挟まれた</a:t>
            </a:r>
            <a:r>
              <a:rPr lang="ja-JP" altLang="en-US" sz="2000" b="1" dirty="0">
                <a:solidFill>
                  <a:srgbClr val="FF0000"/>
                </a:solidFill>
                <a:latin typeface="+mn-ea"/>
              </a:rPr>
              <a:t>細長い河岸段丘</a:t>
            </a:r>
            <a:r>
              <a:rPr lang="en-US" altLang="ja-JP" sz="2000" b="1" dirty="0">
                <a:solidFill>
                  <a:srgbClr val="FF0000"/>
                </a:solidFill>
                <a:latin typeface="+mn-ea"/>
              </a:rPr>
              <a:t>(70m)</a:t>
            </a:r>
            <a:endParaRPr lang="ja-JP" altLang="ja-JP" sz="2000" dirty="0">
              <a:solidFill>
                <a:srgbClr val="FF0000"/>
              </a:solidFill>
              <a:latin typeface="+mn-ea"/>
            </a:endParaRPr>
          </a:p>
          <a:p>
            <a:pPr marL="0" indent="0">
              <a:buNone/>
            </a:pPr>
            <a:r>
              <a:rPr lang="ja-JP" altLang="en-US" sz="2000" b="1" u="sng" dirty="0" smtClean="0">
                <a:solidFill>
                  <a:srgbClr val="7030A0"/>
                </a:solidFill>
                <a:latin typeface="+mn-ea"/>
              </a:rPr>
              <a:t>西部防衛ライン</a:t>
            </a:r>
            <a:r>
              <a:rPr lang="en-US" altLang="ja-JP" sz="2000" b="1" u="sng" dirty="0" smtClean="0">
                <a:solidFill>
                  <a:srgbClr val="7030A0"/>
                </a:solidFill>
                <a:latin typeface="+mn-ea"/>
              </a:rPr>
              <a:t>(</a:t>
            </a:r>
            <a:r>
              <a:rPr lang="ja-JP" altLang="en-US" sz="2000" b="1" u="sng" dirty="0" smtClean="0">
                <a:solidFill>
                  <a:srgbClr val="7030A0"/>
                </a:solidFill>
                <a:latin typeface="+mn-ea"/>
              </a:rPr>
              <a:t>対武田氏、徳川氏、豊臣氏</a:t>
            </a:r>
            <a:r>
              <a:rPr lang="en-US" altLang="ja-JP" sz="2000" b="1" u="sng" dirty="0" smtClean="0">
                <a:solidFill>
                  <a:srgbClr val="7030A0"/>
                </a:solidFill>
                <a:latin typeface="+mn-ea"/>
              </a:rPr>
              <a:t>)</a:t>
            </a:r>
            <a:endParaRPr lang="ja-JP" altLang="en-US" sz="2000" b="1" u="sng" dirty="0" smtClean="0">
              <a:solidFill>
                <a:srgbClr val="7030A0"/>
              </a:solidFill>
              <a:latin typeface="+mn-ea"/>
            </a:endParaRPr>
          </a:p>
          <a:p>
            <a:pPr marL="0" indent="0">
              <a:buNone/>
            </a:pPr>
            <a:r>
              <a:rPr lang="ja-JP" altLang="en-US" sz="2000" b="1" dirty="0" smtClean="0">
                <a:latin typeface="+mn-ea"/>
              </a:rPr>
              <a:t>　■</a:t>
            </a:r>
            <a:r>
              <a:rPr lang="ja-JP" altLang="en-US" sz="2000" b="1" dirty="0">
                <a:latin typeface="+mn-ea"/>
              </a:rPr>
              <a:t>八王子城　</a:t>
            </a:r>
            <a:r>
              <a:rPr lang="ja-JP" altLang="en-US" sz="2000" b="1" dirty="0">
                <a:solidFill>
                  <a:srgbClr val="FF0000"/>
                </a:solidFill>
                <a:latin typeface="+mn-ea"/>
              </a:rPr>
              <a:t>城山山頂から山麓、</a:t>
            </a:r>
            <a:r>
              <a:rPr lang="ja-JP" altLang="en-US" sz="2000" b="1" dirty="0">
                <a:solidFill>
                  <a:srgbClr val="00CCFF"/>
                </a:solidFill>
                <a:latin typeface="+mn-ea"/>
              </a:rPr>
              <a:t>城山川</a:t>
            </a:r>
            <a:r>
              <a:rPr lang="ja-JP" altLang="en-US" sz="2000" b="1" dirty="0">
                <a:solidFill>
                  <a:srgbClr val="FF0000"/>
                </a:solidFill>
                <a:latin typeface="+mn-ea"/>
              </a:rPr>
              <a:t>の谷戸を巧みに利用　</a:t>
            </a:r>
          </a:p>
          <a:p>
            <a:pPr marL="0" indent="0">
              <a:buNone/>
            </a:pPr>
            <a:r>
              <a:rPr lang="ja-JP" altLang="en-US" sz="2000" b="1" dirty="0" smtClean="0">
                <a:latin typeface="+mn-ea"/>
              </a:rPr>
              <a:t>　■津久井城　</a:t>
            </a:r>
            <a:r>
              <a:rPr lang="ja-JP" altLang="en-US" sz="2000" b="1" dirty="0" smtClean="0">
                <a:solidFill>
                  <a:srgbClr val="00CCFF"/>
                </a:solidFill>
                <a:latin typeface="+mn-ea"/>
              </a:rPr>
              <a:t>相模川沿い</a:t>
            </a:r>
            <a:r>
              <a:rPr lang="ja-JP" altLang="en-US" sz="2000" b="1" dirty="0" smtClean="0">
                <a:latin typeface="+mn-ea"/>
              </a:rPr>
              <a:t>の山城</a:t>
            </a:r>
            <a:endParaRPr lang="ja-JP" altLang="ja-JP" sz="2000" dirty="0">
              <a:latin typeface="+mn-ea"/>
            </a:endParaRPr>
          </a:p>
          <a:p>
            <a:pPr marL="0" indent="0">
              <a:buNone/>
            </a:pPr>
            <a:r>
              <a:rPr lang="ja-JP" altLang="en-US" sz="2000" b="1" dirty="0" smtClean="0">
                <a:latin typeface="+mn-ea"/>
              </a:rPr>
              <a:t>　■山中城</a:t>
            </a:r>
            <a:r>
              <a:rPr lang="en-US" altLang="ja-JP" sz="2000" b="1" dirty="0" smtClean="0">
                <a:latin typeface="+mn-ea"/>
              </a:rPr>
              <a:t>(</a:t>
            </a:r>
            <a:r>
              <a:rPr lang="ja-JP" altLang="en-US" sz="2000" b="1" dirty="0" smtClean="0">
                <a:latin typeface="+mn-ea"/>
              </a:rPr>
              <a:t>三島市</a:t>
            </a:r>
            <a:r>
              <a:rPr lang="en-US" altLang="ja-JP" sz="2000" b="1" dirty="0" smtClean="0">
                <a:latin typeface="+mn-ea"/>
              </a:rPr>
              <a:t>)</a:t>
            </a:r>
            <a:r>
              <a:rPr lang="ja-JP" altLang="en-US" sz="2000" b="1" dirty="0" smtClean="0">
                <a:latin typeface="+mn-ea"/>
              </a:rPr>
              <a:t>　箱根山西麓の尾根上</a:t>
            </a:r>
          </a:p>
          <a:p>
            <a:pPr marL="0" indent="0">
              <a:buNone/>
            </a:pPr>
            <a:r>
              <a:rPr lang="ja-JP" altLang="ja-JP" sz="2000" b="1" dirty="0" smtClean="0">
                <a:latin typeface="+mn-ea"/>
              </a:rPr>
              <a:t>■</a:t>
            </a:r>
            <a:r>
              <a:rPr lang="ja-JP" altLang="en-US" sz="2000" b="1" dirty="0">
                <a:latin typeface="+mn-ea"/>
              </a:rPr>
              <a:t>小田原城　</a:t>
            </a:r>
            <a:r>
              <a:rPr lang="ja-JP" altLang="en-US" sz="2000" b="1" dirty="0">
                <a:solidFill>
                  <a:srgbClr val="00CCFF"/>
                </a:solidFill>
                <a:latin typeface="+mn-ea"/>
              </a:rPr>
              <a:t>酒匂川流域</a:t>
            </a:r>
            <a:endParaRPr lang="ja-JP" altLang="ja-JP" sz="2000" dirty="0">
              <a:solidFill>
                <a:srgbClr val="00CCFF"/>
              </a:solidFill>
              <a:latin typeface="+mn-ea"/>
            </a:endParaRPr>
          </a:p>
          <a:p>
            <a:pPr marL="0" indent="0">
              <a:buNone/>
            </a:pPr>
            <a:r>
              <a:rPr lang="ja-JP" altLang="en-US" sz="2000" b="1" dirty="0">
                <a:solidFill>
                  <a:srgbClr val="00B050"/>
                </a:solidFill>
                <a:latin typeface="+mn-ea"/>
              </a:rPr>
              <a:t>　「総構え」「障子堀」などの防衛機構</a:t>
            </a:r>
            <a:endParaRPr lang="en-US" altLang="ja-JP" sz="2000" b="1" dirty="0">
              <a:solidFill>
                <a:srgbClr val="00B050"/>
              </a:solidFill>
              <a:latin typeface="+mn-ea"/>
            </a:endParaRPr>
          </a:p>
          <a:p>
            <a:pPr marL="0" indent="0">
              <a:buNone/>
            </a:pPr>
            <a:endParaRPr lang="ja-JP" altLang="en-US" sz="2000" b="1" dirty="0" smtClean="0">
              <a:latin typeface="+mn-ea"/>
            </a:endParaRPr>
          </a:p>
          <a:p>
            <a:pPr marL="0" indent="0">
              <a:buNone/>
            </a:pPr>
            <a:endParaRPr lang="ja-JP" altLang="en-US" sz="2000" b="1" dirty="0">
              <a:solidFill>
                <a:srgbClr val="FF0000"/>
              </a:solidFill>
              <a:latin typeface="+mn-ea"/>
            </a:endParaRPr>
          </a:p>
          <a:p>
            <a:pPr marL="0" indent="0">
              <a:buNone/>
            </a:pPr>
            <a:endParaRPr lang="ja-JP" altLang="ja-JP" dirty="0"/>
          </a:p>
        </p:txBody>
      </p:sp>
    </p:spTree>
    <p:extLst>
      <p:ext uri="{BB962C8B-B14F-4D97-AF65-F5344CB8AC3E}">
        <p14:creationId xmlns:p14="http://schemas.microsoft.com/office/powerpoint/2010/main" val="3140700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90521" y="1451940"/>
            <a:ext cx="8736037" cy="5251316"/>
          </a:xfrm>
        </p:spPr>
        <p:txBody>
          <a:bodyPr>
            <a:normAutofit/>
          </a:bodyPr>
          <a:lstStyle/>
          <a:p>
            <a:pPr marL="0" indent="0">
              <a:buNone/>
            </a:pPr>
            <a:r>
              <a:rPr lang="ja-JP" altLang="ja-JP" b="1" dirty="0"/>
              <a:t>　</a:t>
            </a:r>
            <a:endParaRPr lang="ja-JP" altLang="en-US" b="1" dirty="0"/>
          </a:p>
          <a:p>
            <a:pPr marL="0" indent="0">
              <a:buNone/>
            </a:pPr>
            <a:r>
              <a:rPr lang="ja-JP" altLang="en-US" sz="2000" b="1" dirty="0" smtClean="0"/>
              <a:t>水戸</a:t>
            </a:r>
            <a:endParaRPr lang="ja-JP" altLang="en-US" sz="2000" b="1" dirty="0"/>
          </a:p>
          <a:p>
            <a:pPr marL="0" indent="0">
              <a:buNone/>
            </a:pPr>
            <a:r>
              <a:rPr lang="ja-JP" altLang="en-US" sz="2000" b="1" dirty="0" smtClean="0"/>
              <a:t>土浦</a:t>
            </a:r>
          </a:p>
          <a:p>
            <a:pPr marL="0" indent="0">
              <a:buNone/>
            </a:pPr>
            <a:r>
              <a:rPr lang="ja-JP" altLang="en-US" sz="2000" b="1" dirty="0" smtClean="0"/>
              <a:t>笠間</a:t>
            </a:r>
            <a:endParaRPr lang="ja-JP" altLang="en-US" sz="2000" b="1" dirty="0"/>
          </a:p>
          <a:p>
            <a:pPr marL="0" indent="0">
              <a:buNone/>
            </a:pPr>
            <a:r>
              <a:rPr lang="ja-JP" altLang="en-US" sz="2000" b="1" dirty="0" smtClean="0"/>
              <a:t>宇都宮</a:t>
            </a:r>
          </a:p>
          <a:p>
            <a:pPr marL="0" indent="0">
              <a:buNone/>
            </a:pPr>
            <a:r>
              <a:rPr lang="ja-JP" altLang="en-US" sz="2000" b="1" dirty="0" smtClean="0"/>
              <a:t>川越</a:t>
            </a:r>
          </a:p>
          <a:p>
            <a:pPr marL="0" indent="0">
              <a:buNone/>
            </a:pPr>
            <a:r>
              <a:rPr lang="ja-JP" altLang="en-US" sz="2000" b="1" dirty="0" smtClean="0"/>
              <a:t>江戸</a:t>
            </a:r>
          </a:p>
          <a:p>
            <a:pPr marL="0" indent="0">
              <a:buNone/>
            </a:pPr>
            <a:r>
              <a:rPr lang="ja-JP" altLang="en-US" sz="2000" b="1" dirty="0" smtClean="0"/>
              <a:t>甲府</a:t>
            </a:r>
          </a:p>
          <a:p>
            <a:pPr marL="0" indent="0">
              <a:buNone/>
            </a:pPr>
            <a:r>
              <a:rPr lang="ja-JP" altLang="en-US" sz="2000" b="1" dirty="0" smtClean="0"/>
              <a:t>松本</a:t>
            </a:r>
          </a:p>
          <a:p>
            <a:pPr marL="0" indent="0">
              <a:buNone/>
            </a:pPr>
            <a:r>
              <a:rPr lang="ja-JP" altLang="en-US" sz="2000" b="1" dirty="0" smtClean="0"/>
              <a:t>小諸</a:t>
            </a:r>
            <a:endParaRPr lang="ja-JP" altLang="en-US" sz="2000" b="1" dirty="0">
              <a:solidFill>
                <a:srgbClr val="7030A0"/>
              </a:solidFill>
              <a:latin typeface="+mj-ea"/>
              <a:ea typeface="+mj-ea"/>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351369" y="140678"/>
            <a:ext cx="8314329" cy="131126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ja-JP" sz="2900" b="1" dirty="0">
                <a:solidFill>
                  <a:srgbClr val="FF0000"/>
                </a:solidFill>
                <a:latin typeface="+mn-ea"/>
                <a:ea typeface="+mn-ea"/>
              </a:rPr>
              <a:t>３－４　近世以降の都市発展</a:t>
            </a:r>
            <a:r>
              <a:rPr lang="ja-JP" altLang="ja-JP" sz="2900" b="1" dirty="0" smtClean="0">
                <a:solidFill>
                  <a:srgbClr val="FF0000"/>
                </a:solidFill>
                <a:latin typeface="+mn-ea"/>
                <a:ea typeface="+mn-ea"/>
              </a:rPr>
              <a:t>ストーリー</a:t>
            </a:r>
            <a:r>
              <a:rPr lang="ja-JP" altLang="en-US" sz="2900" b="1" dirty="0">
                <a:solidFill>
                  <a:srgbClr val="FF0000"/>
                </a:solidFill>
                <a:latin typeface="+mn-ea"/>
                <a:ea typeface="+mn-ea"/>
              </a:rPr>
              <a:t>　</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900" b="1" dirty="0" smtClean="0">
                <a:solidFill>
                  <a:srgbClr val="FF0000"/>
                </a:solidFill>
                <a:latin typeface="+mn-ea"/>
                <a:ea typeface="+mn-ea"/>
              </a:rPr>
              <a:t>①城下町（戦国時代から）</a:t>
            </a:r>
            <a:endParaRPr lang="ja-JP" altLang="en-US" sz="2900" b="1" dirty="0">
              <a:solidFill>
                <a:srgbClr val="FF0000"/>
              </a:solidFill>
              <a:latin typeface="+mn-ea"/>
              <a:ea typeface="+mn-ea"/>
            </a:endParaRPr>
          </a:p>
        </p:txBody>
      </p:sp>
    </p:spTree>
    <p:extLst>
      <p:ext uri="{BB962C8B-B14F-4D97-AF65-F5344CB8AC3E}">
        <p14:creationId xmlns:p14="http://schemas.microsoft.com/office/powerpoint/2010/main" val="3438233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90521" y="1451940"/>
            <a:ext cx="8736037" cy="5251316"/>
          </a:xfrm>
        </p:spPr>
        <p:txBody>
          <a:bodyPr>
            <a:normAutofit/>
          </a:bodyPr>
          <a:lstStyle/>
          <a:p>
            <a:pPr marL="0" indent="0">
              <a:buNone/>
            </a:pPr>
            <a:r>
              <a:rPr lang="ja-JP" altLang="ja-JP" b="1" dirty="0"/>
              <a:t>　</a:t>
            </a:r>
            <a:endParaRPr lang="ja-JP" altLang="en-US" b="1" dirty="0"/>
          </a:p>
          <a:p>
            <a:pPr marL="0" indent="0">
              <a:buNone/>
            </a:pPr>
            <a:r>
              <a:rPr lang="ja-JP" altLang="en-US" sz="2000" b="1" dirty="0" smtClean="0"/>
              <a:t>水戸</a:t>
            </a:r>
            <a:endParaRPr lang="ja-JP" altLang="en-US" sz="2000" b="1" dirty="0"/>
          </a:p>
          <a:p>
            <a:pPr marL="0" indent="0">
              <a:buNone/>
            </a:pPr>
            <a:r>
              <a:rPr lang="ja-JP" altLang="en-US" sz="2000" b="1" dirty="0" smtClean="0"/>
              <a:t>土浦</a:t>
            </a:r>
          </a:p>
          <a:p>
            <a:pPr marL="0" indent="0">
              <a:buNone/>
            </a:pPr>
            <a:r>
              <a:rPr lang="ja-JP" altLang="en-US" sz="2000" b="1" dirty="0" smtClean="0"/>
              <a:t>笠間</a:t>
            </a:r>
            <a:endParaRPr lang="ja-JP" altLang="en-US" sz="2000" b="1" dirty="0"/>
          </a:p>
          <a:p>
            <a:pPr marL="0" indent="0">
              <a:buNone/>
            </a:pPr>
            <a:r>
              <a:rPr lang="ja-JP" altLang="en-US" sz="2000" b="1" dirty="0" smtClean="0"/>
              <a:t>宇都宮</a:t>
            </a:r>
          </a:p>
          <a:p>
            <a:pPr marL="0" indent="0">
              <a:buNone/>
            </a:pPr>
            <a:r>
              <a:rPr lang="ja-JP" altLang="en-US" sz="2000" b="1" dirty="0" smtClean="0"/>
              <a:t>川越</a:t>
            </a:r>
          </a:p>
          <a:p>
            <a:pPr marL="0" indent="0">
              <a:buNone/>
            </a:pPr>
            <a:r>
              <a:rPr lang="ja-JP" altLang="en-US" sz="2000" b="1" dirty="0" smtClean="0"/>
              <a:t>江戸</a:t>
            </a:r>
          </a:p>
          <a:p>
            <a:pPr marL="0" indent="0">
              <a:buNone/>
            </a:pPr>
            <a:r>
              <a:rPr lang="ja-JP" altLang="en-US" sz="2000" b="1" dirty="0" smtClean="0"/>
              <a:t>甲府</a:t>
            </a:r>
          </a:p>
          <a:p>
            <a:pPr marL="0" indent="0">
              <a:buNone/>
            </a:pPr>
            <a:r>
              <a:rPr lang="ja-JP" altLang="en-US" sz="2000" b="1" dirty="0" smtClean="0"/>
              <a:t>松本</a:t>
            </a:r>
          </a:p>
          <a:p>
            <a:pPr marL="0" indent="0">
              <a:buNone/>
            </a:pPr>
            <a:r>
              <a:rPr lang="ja-JP" altLang="en-US" sz="2000" b="1" dirty="0" smtClean="0"/>
              <a:t>小諸</a:t>
            </a:r>
            <a:endParaRPr lang="ja-JP" altLang="en-US" sz="2000" b="1" dirty="0">
              <a:solidFill>
                <a:srgbClr val="7030A0"/>
              </a:solidFill>
              <a:latin typeface="+mj-ea"/>
              <a:ea typeface="+mj-ea"/>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351369" y="140678"/>
            <a:ext cx="8314329" cy="131126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ja-JP" sz="2900" b="1" dirty="0">
                <a:solidFill>
                  <a:srgbClr val="FF0000"/>
                </a:solidFill>
                <a:latin typeface="+mn-ea"/>
                <a:ea typeface="+mn-ea"/>
              </a:rPr>
              <a:t>３－４　近世以降の都市発展</a:t>
            </a:r>
            <a:r>
              <a:rPr lang="ja-JP" altLang="ja-JP" sz="2900" b="1" dirty="0" smtClean="0">
                <a:solidFill>
                  <a:srgbClr val="FF0000"/>
                </a:solidFill>
                <a:latin typeface="+mn-ea"/>
                <a:ea typeface="+mn-ea"/>
              </a:rPr>
              <a:t>ストーリー</a:t>
            </a:r>
            <a:r>
              <a:rPr lang="ja-JP" altLang="en-US" sz="2900" b="1" dirty="0">
                <a:solidFill>
                  <a:srgbClr val="FF0000"/>
                </a:solidFill>
                <a:latin typeface="+mn-ea"/>
                <a:ea typeface="+mn-ea"/>
              </a:rPr>
              <a:t>　</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en-US" sz="2900" b="1" dirty="0" smtClean="0">
                <a:solidFill>
                  <a:srgbClr val="FF0000"/>
                </a:solidFill>
                <a:latin typeface="+mn-ea"/>
                <a:ea typeface="+mn-ea"/>
              </a:rPr>
              <a:t>①城下町（江戸時代・藩）</a:t>
            </a:r>
            <a:endParaRPr lang="ja-JP" altLang="en-US" sz="2900" b="1" dirty="0">
              <a:solidFill>
                <a:srgbClr val="FF0000"/>
              </a:solidFill>
              <a:latin typeface="+mn-ea"/>
              <a:ea typeface="+mn-ea"/>
            </a:endParaRPr>
          </a:p>
        </p:txBody>
      </p:sp>
    </p:spTree>
    <p:extLst>
      <p:ext uri="{BB962C8B-B14F-4D97-AF65-F5344CB8AC3E}">
        <p14:creationId xmlns:p14="http://schemas.microsoft.com/office/powerpoint/2010/main" val="735573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90521" y="1451940"/>
            <a:ext cx="8736037" cy="5251316"/>
          </a:xfrm>
        </p:spPr>
        <p:txBody>
          <a:bodyPr>
            <a:normAutofit lnSpcReduction="10000"/>
          </a:bodyPr>
          <a:lstStyle/>
          <a:p>
            <a:pPr marL="0" indent="0">
              <a:buNone/>
            </a:pPr>
            <a:endParaRPr lang="ja-JP" altLang="en-US" sz="2000" b="1" dirty="0" smtClean="0"/>
          </a:p>
          <a:p>
            <a:pPr marL="0" indent="0">
              <a:buNone/>
            </a:pPr>
            <a:r>
              <a:rPr lang="en-US" altLang="ja-JP" sz="2000" b="1" dirty="0" smtClean="0"/>
              <a:t>【</a:t>
            </a:r>
            <a:r>
              <a:rPr lang="ja-JP" altLang="en-US" sz="2000" b="1" dirty="0" smtClean="0"/>
              <a:t>武蔵国</a:t>
            </a:r>
            <a:r>
              <a:rPr lang="en-US" altLang="ja-JP" sz="2000" b="1" dirty="0" smtClean="0"/>
              <a:t>】</a:t>
            </a:r>
            <a:endParaRPr lang="ja-JP" altLang="en-US" sz="2000" b="1" dirty="0" smtClean="0"/>
          </a:p>
          <a:p>
            <a:pPr marL="0" indent="0">
              <a:buNone/>
            </a:pPr>
            <a:r>
              <a:rPr lang="ja-JP" altLang="en-US" sz="2000" b="1" dirty="0" smtClean="0"/>
              <a:t>東京都品川区</a:t>
            </a:r>
          </a:p>
          <a:p>
            <a:pPr marL="0" indent="0">
              <a:buNone/>
            </a:pPr>
            <a:r>
              <a:rPr lang="ja-JP" altLang="en-US" sz="2000" b="1" dirty="0" smtClean="0"/>
              <a:t>神奈川県川崎市</a:t>
            </a:r>
          </a:p>
          <a:p>
            <a:pPr marL="0" indent="0">
              <a:buNone/>
            </a:pPr>
            <a:r>
              <a:rPr lang="ja-JP" altLang="en-US" sz="2000" b="1" dirty="0" smtClean="0"/>
              <a:t>　　横浜市（神奈川宿、程ヶ谷宿）</a:t>
            </a:r>
            <a:endParaRPr lang="ja-JP" altLang="en-US" sz="2000" b="1" dirty="0"/>
          </a:p>
          <a:p>
            <a:pPr marL="0" indent="0">
              <a:buNone/>
            </a:pPr>
            <a:r>
              <a:rPr lang="en-US" altLang="ja-JP" sz="2000" b="1" dirty="0" smtClean="0"/>
              <a:t>【</a:t>
            </a:r>
            <a:r>
              <a:rPr lang="ja-JP" altLang="en-US" sz="2000" b="1" dirty="0" smtClean="0"/>
              <a:t>相模国</a:t>
            </a:r>
            <a:r>
              <a:rPr lang="en-US" altLang="ja-JP" sz="2000" b="1" dirty="0" smtClean="0"/>
              <a:t>】</a:t>
            </a:r>
            <a:endParaRPr lang="ja-JP" altLang="en-US" sz="2000" b="1" dirty="0" smtClean="0"/>
          </a:p>
          <a:p>
            <a:pPr marL="0" indent="0">
              <a:buNone/>
            </a:pPr>
            <a:r>
              <a:rPr lang="ja-JP" altLang="en-US" sz="2000" b="1" dirty="0" smtClean="0"/>
              <a:t>　横浜市（戸塚</a:t>
            </a:r>
            <a:r>
              <a:rPr lang="ja-JP" altLang="en-US" sz="2000" b="1" dirty="0"/>
              <a:t>宿</a:t>
            </a:r>
            <a:r>
              <a:rPr lang="ja-JP" altLang="en-US" sz="2000" b="1" dirty="0" smtClean="0"/>
              <a:t>）</a:t>
            </a:r>
          </a:p>
          <a:p>
            <a:pPr marL="0" indent="0">
              <a:buNone/>
            </a:pPr>
            <a:r>
              <a:rPr lang="ja-JP" altLang="en-US" sz="2000" b="1" dirty="0" smtClean="0"/>
              <a:t>　藤沢市</a:t>
            </a:r>
          </a:p>
          <a:p>
            <a:pPr marL="0" indent="0">
              <a:buNone/>
            </a:pPr>
            <a:r>
              <a:rPr lang="ja-JP" altLang="en-US" sz="2000" b="1" dirty="0" smtClean="0"/>
              <a:t>　平塚市</a:t>
            </a:r>
          </a:p>
          <a:p>
            <a:pPr marL="0" indent="0">
              <a:buNone/>
            </a:pPr>
            <a:r>
              <a:rPr lang="ja-JP" altLang="en-US" sz="2000" b="1" dirty="0" smtClean="0"/>
              <a:t>　大磯町</a:t>
            </a:r>
          </a:p>
          <a:p>
            <a:pPr marL="0" indent="0">
              <a:buNone/>
            </a:pPr>
            <a:r>
              <a:rPr lang="ja-JP" altLang="en-US" sz="2000" b="1" dirty="0" smtClean="0"/>
              <a:t>　小田原市</a:t>
            </a:r>
          </a:p>
          <a:p>
            <a:pPr marL="0" indent="0" algn="just">
              <a:buNone/>
            </a:pPr>
            <a:r>
              <a:rPr lang="ja-JP" altLang="en-US" sz="2000" b="1" dirty="0" smtClean="0"/>
              <a:t>　箱根町</a:t>
            </a:r>
          </a:p>
          <a:p>
            <a:pPr marL="0" indent="0" algn="just">
              <a:buNone/>
            </a:pPr>
            <a:r>
              <a:rPr lang="en-US" altLang="ja-JP" sz="1800" b="1" kern="100" dirty="0" smtClean="0">
                <a:solidFill>
                  <a:srgbClr val="002060"/>
                </a:solidFill>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en-US" sz="1800" b="1" kern="100" dirty="0">
                <a:solidFill>
                  <a:srgbClr val="002060"/>
                </a:solidFill>
                <a:latin typeface="游明朝" panose="02020400000000000000" pitchFamily="18" charset="-128"/>
                <a:ea typeface="UD デジタル 教科書体 NP-B" panose="02020700000000000000" pitchFamily="18" charset="-128"/>
                <a:cs typeface="Segoe UI Historic" panose="020B0502040204020203" pitchFamily="34" charset="0"/>
              </a:rPr>
              <a:t>横浜国道事務所</a:t>
            </a:r>
            <a:r>
              <a:rPr lang="en-US" altLang="ja-JP" sz="1800" b="1" kern="100" dirty="0">
                <a:solidFill>
                  <a:srgbClr val="002060"/>
                </a:solidFill>
                <a:latin typeface="游明朝" panose="02020400000000000000" pitchFamily="18" charset="-128"/>
                <a:ea typeface="UD デジタル 教科書体 NP-B" panose="02020700000000000000" pitchFamily="18" charset="-128"/>
                <a:cs typeface="Segoe UI Historic" panose="020B0502040204020203" pitchFamily="34" charset="0"/>
              </a:rPr>
              <a:t>】</a:t>
            </a:r>
            <a:r>
              <a:rPr lang="ja-JP" altLang="en-US" sz="1800" b="1" kern="100" dirty="0">
                <a:solidFill>
                  <a:srgbClr val="002060"/>
                </a:solidFill>
                <a:latin typeface="游明朝" panose="02020400000000000000" pitchFamily="18" charset="-128"/>
                <a:ea typeface="UD デジタル 教科書体 NP-B" panose="02020700000000000000" pitchFamily="18" charset="-128"/>
                <a:cs typeface="Segoe UI Historic" panose="020B0502040204020203" pitchFamily="34" charset="0"/>
              </a:rPr>
              <a:t>東海道への誘い</a:t>
            </a:r>
            <a:endParaRPr lang="ja-JP" altLang="en-US" sz="1800" dirty="0">
              <a:solidFill>
                <a:srgbClr val="002060"/>
              </a:solidFill>
            </a:endParaRPr>
          </a:p>
          <a:p>
            <a:pPr marL="0" indent="0" algn="just">
              <a:buNone/>
            </a:pP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hlinkClick r:id="rId2"/>
              </a:rPr>
              <a:t>https://</a:t>
            </a:r>
            <a:r>
              <a:rPr lang="en-US" altLang="ja-JP" sz="2000" kern="100" dirty="0" smtClean="0">
                <a:latin typeface="游明朝" panose="02020400000000000000" pitchFamily="18" charset="-128"/>
                <a:ea typeface="游明朝" panose="02020400000000000000" pitchFamily="18" charset="-128"/>
                <a:cs typeface="Times New Roman" panose="02020603050405020304" pitchFamily="18" charset="0"/>
                <a:hlinkClick r:id="rId2"/>
              </a:rPr>
              <a:t>www.ktr.mlit.go.jp/yokohama/tokaido/index.htm</a:t>
            </a:r>
            <a:endParaRPr lang="ja-JP" altLang="en-US" sz="20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ja-JP" altLang="en-US" sz="2000" b="1" dirty="0">
              <a:solidFill>
                <a:srgbClr val="7030A0"/>
              </a:solidFill>
              <a:latin typeface="+mj-ea"/>
              <a:ea typeface="+mj-ea"/>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351369" y="140678"/>
            <a:ext cx="8314329" cy="131126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ja-JP" sz="2900" b="1" dirty="0">
                <a:solidFill>
                  <a:srgbClr val="7030A0"/>
                </a:solidFill>
                <a:latin typeface="+mn-ea"/>
                <a:ea typeface="+mn-ea"/>
              </a:rPr>
              <a:t>３－４　近世以降の都市発展</a:t>
            </a:r>
            <a:r>
              <a:rPr lang="ja-JP" altLang="ja-JP" sz="2900" b="1" dirty="0" smtClean="0">
                <a:solidFill>
                  <a:srgbClr val="7030A0"/>
                </a:solidFill>
                <a:latin typeface="+mn-ea"/>
                <a:ea typeface="+mn-ea"/>
              </a:rPr>
              <a:t>ストーリー</a:t>
            </a:r>
            <a:r>
              <a:rPr lang="ja-JP" altLang="en-US" sz="2900" b="1" dirty="0">
                <a:solidFill>
                  <a:srgbClr val="FF0000"/>
                </a:solidFill>
                <a:latin typeface="+mn-ea"/>
                <a:ea typeface="+mn-ea"/>
              </a:rPr>
              <a:t>　</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en-US" sz="2900" b="1" dirty="0" smtClean="0">
                <a:solidFill>
                  <a:srgbClr val="FF0000"/>
                </a:solidFill>
                <a:latin typeface="+mn-ea"/>
                <a:ea typeface="+mn-ea"/>
              </a:rPr>
              <a:t>②宿場町（東海道）</a:t>
            </a:r>
            <a:endParaRPr lang="ja-JP" altLang="en-US" sz="2900" b="1" dirty="0">
              <a:solidFill>
                <a:srgbClr val="FF0000"/>
              </a:solidFill>
              <a:latin typeface="+mn-ea"/>
              <a:ea typeface="+mn-ea"/>
            </a:endParaRPr>
          </a:p>
        </p:txBody>
      </p:sp>
    </p:spTree>
    <p:extLst>
      <p:ext uri="{BB962C8B-B14F-4D97-AF65-F5344CB8AC3E}">
        <p14:creationId xmlns:p14="http://schemas.microsoft.com/office/powerpoint/2010/main" val="230866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389500" y="0"/>
            <a:ext cx="8856726" cy="1636005"/>
          </a:xfrm>
        </p:spPr>
        <p:txBody>
          <a:bodyPr>
            <a:normAutofit fontScale="90000"/>
          </a:bodyPr>
          <a:lstStyle/>
          <a:p>
            <a:pPr lvl="0"/>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a:t>
            </a:r>
            <a:r>
              <a:rPr lang="ja-JP" altLang="en-US" sz="2000" b="1" dirty="0">
                <a:solidFill>
                  <a:srgbClr val="00CCFF"/>
                </a:solidFill>
              </a:rPr>
              <a:t>や</a:t>
            </a:r>
            <a:r>
              <a:rPr lang="ja-JP" altLang="ja-JP" sz="2000" b="1" dirty="0">
                <a:solidFill>
                  <a:srgbClr val="00CCFF"/>
                </a:solidFill>
              </a:rPr>
              <a:t>地理情報</a:t>
            </a:r>
            <a:r>
              <a:rPr lang="ja-JP" altLang="en-US" sz="2000" b="1" dirty="0">
                <a:solidFill>
                  <a:srgbClr val="00CCFF"/>
                </a:solidFill>
              </a:rPr>
              <a:t>システム</a:t>
            </a:r>
            <a:r>
              <a:rPr lang="ja-JP" altLang="ja-JP" sz="2000" b="1" dirty="0">
                <a:solidFill>
                  <a:srgbClr val="00CCFF"/>
                </a:solidFill>
              </a:rPr>
              <a:t>で</a:t>
            </a:r>
            <a:r>
              <a:rPr lang="ja-JP" altLang="en-US" sz="2000" b="1" dirty="0">
                <a:solidFill>
                  <a:srgbClr val="00CCFF"/>
                </a:solidFill>
              </a:rPr>
              <a:t>捉え</a:t>
            </a:r>
            <a:r>
              <a:rPr lang="ja-JP" altLang="ja-JP" sz="2000" b="1" dirty="0">
                <a:solidFill>
                  <a:srgbClr val="00CCFF"/>
                </a:solidFill>
              </a:rPr>
              <a:t>る</a:t>
            </a:r>
            <a:r>
              <a:rPr lang="ja-JP" altLang="en-US" sz="2000" b="1" dirty="0">
                <a:solidFill>
                  <a:srgbClr val="00CCFF"/>
                </a:solidFill>
              </a:rPr>
              <a:t>現代</a:t>
            </a:r>
            <a:r>
              <a:rPr lang="ja-JP" altLang="en-US" sz="2000" b="1" dirty="0" smtClean="0">
                <a:solidFill>
                  <a:srgbClr val="00CCFF"/>
                </a:solidFill>
              </a:rPr>
              <a:t>世界</a:t>
            </a:r>
            <a:r>
              <a:rPr lang="ja-JP" altLang="ja-JP" sz="2000" b="1" dirty="0" smtClean="0">
                <a:solidFill>
                  <a:srgbClr val="00CCFF"/>
                </a:solidFill>
              </a:rPr>
              <a:t>」</a:t>
            </a:r>
            <a:r>
              <a:rPr lang="ja-JP" altLang="en-US" sz="2000" b="1" dirty="0">
                <a:solidFill>
                  <a:srgbClr val="00CCFF"/>
                </a:solidFill>
              </a:rPr>
              <a:t/>
            </a:r>
            <a:br>
              <a:rPr lang="ja-JP" altLang="en-US" sz="2000" b="1" dirty="0">
                <a:solidFill>
                  <a:srgbClr val="00CCFF"/>
                </a:solidFill>
              </a:rPr>
            </a:br>
            <a:r>
              <a:rPr lang="ja-JP" altLang="en-US" sz="2000" b="1" dirty="0">
                <a:solidFill>
                  <a:srgbClr val="FF0000"/>
                </a:solidFill>
              </a:rPr>
              <a:t/>
            </a:r>
            <a:br>
              <a:rPr lang="ja-JP" altLang="en-US" sz="2000" b="1" dirty="0">
                <a:solidFill>
                  <a:srgbClr val="FF0000"/>
                </a:solidFill>
              </a:rPr>
            </a:br>
            <a:r>
              <a:rPr lang="ja-JP" altLang="ja-JP" sz="2800" b="1" dirty="0"/>
              <a:t> </a:t>
            </a:r>
            <a:r>
              <a:rPr lang="ja-JP" altLang="ja-JP" sz="2800" b="1" dirty="0">
                <a:solidFill>
                  <a:srgbClr val="FF0000"/>
                </a:solidFill>
                <a:latin typeface="+mn-ea"/>
                <a:ea typeface="+mn-ea"/>
              </a:rPr>
              <a:t>１－</a:t>
            </a:r>
            <a:r>
              <a:rPr lang="ja-JP" altLang="en-US" sz="2800" b="1" dirty="0">
                <a:solidFill>
                  <a:srgbClr val="FF0000"/>
                </a:solidFill>
                <a:latin typeface="+mn-ea"/>
                <a:ea typeface="+mn-ea"/>
              </a:rPr>
              <a:t>２</a:t>
            </a:r>
            <a:r>
              <a:rPr lang="ja-JP" altLang="ja-JP" sz="2800" b="1" dirty="0">
                <a:solidFill>
                  <a:srgbClr val="FF0000"/>
                </a:solidFill>
                <a:latin typeface="+mn-ea"/>
                <a:ea typeface="+mn-ea"/>
              </a:rPr>
              <a:t> 「授業で使える当館所蔵地図」</a:t>
            </a:r>
            <a:r>
              <a:rPr lang="ja-JP" altLang="en-US" sz="2800" b="1" dirty="0">
                <a:solidFill>
                  <a:srgbClr val="FF0000"/>
                </a:solidFill>
              </a:rPr>
              <a:t/>
            </a:r>
            <a:br>
              <a:rPr lang="ja-JP" altLang="en-US" sz="2800" b="1" dirty="0">
                <a:solidFill>
                  <a:srgbClr val="FF0000"/>
                </a:solidFill>
              </a:rPr>
            </a:br>
            <a:r>
              <a:rPr lang="ja-JP" altLang="en-US" sz="2800" b="1" dirty="0"/>
              <a:t>　　　　　　　　　　　　　　　　　　　</a:t>
            </a:r>
            <a:r>
              <a:rPr lang="ja-JP" altLang="ja-JP" sz="2200" b="1" dirty="0">
                <a:latin typeface="+mn-ea"/>
                <a:ea typeface="+mn-ea"/>
              </a:rPr>
              <a:t>岐阜県図書館</a:t>
            </a:r>
            <a:r>
              <a:rPr lang="ja-JP" altLang="ja-JP" sz="2700" b="1" dirty="0"/>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42717" y="1494142"/>
            <a:ext cx="8177726" cy="5244283"/>
          </a:xfrm>
        </p:spPr>
        <p:txBody>
          <a:bodyPr>
            <a:normAutofit fontScale="325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en-US" altLang="ja-JP" sz="3600" b="1" dirty="0">
                <a:latin typeface="+mn-ea"/>
              </a:rPr>
              <a:t>【</a:t>
            </a:r>
            <a:r>
              <a:rPr lang="ja-JP" altLang="en-US" sz="3600" b="1" dirty="0">
                <a:latin typeface="+mn-ea"/>
              </a:rPr>
              <a:t>リンク</a:t>
            </a:r>
            <a:r>
              <a:rPr lang="en-US" altLang="ja-JP" sz="3600" b="1" dirty="0">
                <a:latin typeface="+mn-ea"/>
              </a:rPr>
              <a:t>】</a:t>
            </a:r>
            <a:endParaRPr lang="ja-JP" altLang="en-US" sz="3600" b="1" dirty="0">
              <a:latin typeface="+mn-ea"/>
            </a:endParaRPr>
          </a:p>
          <a:p>
            <a:pPr marL="0" indent="0">
              <a:buNone/>
            </a:pPr>
            <a:r>
              <a:rPr lang="en-US" altLang="ja-JP" sz="4900" u="sng" dirty="0" smtClean="0">
                <a:hlinkClick r:id="rId2"/>
              </a:rPr>
              <a:t>https://www.library.pref.gifu.lg.jp/school-personnel/education-support/holding-map/</a:t>
            </a:r>
            <a:endParaRPr lang="ja-JP" altLang="en-US" sz="4900" b="1" dirty="0" smtClean="0">
              <a:latin typeface="+mn-ea"/>
            </a:endParaRPr>
          </a:p>
          <a:p>
            <a:pPr marL="0" indent="0">
              <a:lnSpc>
                <a:spcPct val="170000"/>
              </a:lnSpc>
              <a:buNone/>
            </a:pPr>
            <a:r>
              <a:rPr lang="en-US" altLang="ja-JP" sz="6200" b="1" dirty="0" smtClean="0">
                <a:latin typeface="+mn-ea"/>
              </a:rPr>
              <a:t>【</a:t>
            </a:r>
            <a:r>
              <a:rPr lang="ja-JP" altLang="en-US" sz="6200" b="1" dirty="0">
                <a:latin typeface="+mn-ea"/>
              </a:rPr>
              <a:t>概要</a:t>
            </a:r>
            <a:r>
              <a:rPr lang="en-US" altLang="ja-JP" sz="6200" b="1" dirty="0">
                <a:latin typeface="+mn-ea"/>
              </a:rPr>
              <a:t>】</a:t>
            </a:r>
            <a:r>
              <a:rPr lang="ja-JP" altLang="ja-JP" sz="6200" b="1" dirty="0">
                <a:latin typeface="+mn-ea"/>
              </a:rPr>
              <a:t>（授業で取り上げる際のヒント・コメント</a:t>
            </a:r>
            <a:r>
              <a:rPr lang="ja-JP" altLang="en-US" sz="6200" b="1" dirty="0">
                <a:latin typeface="+mn-ea"/>
              </a:rPr>
              <a:t>等</a:t>
            </a:r>
            <a:r>
              <a:rPr lang="ja-JP" altLang="ja-JP" sz="6200" b="1" dirty="0">
                <a:latin typeface="+mn-ea"/>
              </a:rPr>
              <a:t>）</a:t>
            </a:r>
          </a:p>
          <a:p>
            <a:pPr marL="0" indent="0">
              <a:lnSpc>
                <a:spcPct val="170000"/>
              </a:lnSpc>
              <a:buNone/>
            </a:pPr>
            <a:r>
              <a:rPr lang="ja-JP" altLang="en-US" sz="6200" b="1" dirty="0">
                <a:latin typeface="+mn-ea"/>
              </a:rPr>
              <a:t>　</a:t>
            </a:r>
            <a:r>
              <a:rPr lang="ja-JP" altLang="ja-JP" sz="6200" b="1" dirty="0">
                <a:latin typeface="+mn-ea"/>
              </a:rPr>
              <a:t>岐阜県図書館には約</a:t>
            </a:r>
            <a:r>
              <a:rPr lang="en-US" altLang="ja-JP" sz="6200" b="1" dirty="0">
                <a:latin typeface="+mn-ea"/>
              </a:rPr>
              <a:t>15</a:t>
            </a:r>
            <a:r>
              <a:rPr lang="ja-JP" altLang="ja-JP" sz="6200" b="1" dirty="0">
                <a:latin typeface="+mn-ea"/>
              </a:rPr>
              <a:t>万点の地図があります。その中から、学校の授業に使える地図を選び、画像と解説を付けて紹介しています。学校での授業はもちろんのこと、その他一般の方の学習などにも幅広く利用していただけます。</a:t>
            </a:r>
            <a:endParaRPr lang="ja-JP" altLang="en-US" sz="6200" b="1" dirty="0">
              <a:latin typeface="+mn-ea"/>
            </a:endParaRPr>
          </a:p>
          <a:p>
            <a:pPr marL="0" indent="0">
              <a:lnSpc>
                <a:spcPct val="170000"/>
              </a:lnSpc>
              <a:buNone/>
            </a:pPr>
            <a:r>
              <a:rPr lang="ja-JP" altLang="en-US" sz="6200" b="1" dirty="0">
                <a:latin typeface="+mn-ea"/>
              </a:rPr>
              <a:t>　</a:t>
            </a:r>
            <a:r>
              <a:rPr lang="ja-JP" altLang="ja-JP" sz="6200" b="1" dirty="0">
                <a:latin typeface="+mn-ea"/>
              </a:rPr>
              <a:t>これらのコンテンツは、小・中・高等学校の教員で組織する地図活用研究会にて作成しています。</a:t>
            </a:r>
            <a:endParaRPr lang="ja-JP" altLang="en-US" sz="6200" b="1" dirty="0">
              <a:latin typeface="+mn-ea"/>
            </a:endParaRPr>
          </a:p>
          <a:p>
            <a:pPr marL="0" indent="0">
              <a:lnSpc>
                <a:spcPct val="170000"/>
              </a:lnSpc>
              <a:buNone/>
            </a:pPr>
            <a:r>
              <a:rPr lang="ja-JP" altLang="ja-JP" sz="5000" b="1" dirty="0">
                <a:solidFill>
                  <a:srgbClr val="FF0000"/>
                </a:solidFill>
                <a:latin typeface="+mn-ea"/>
              </a:rPr>
              <a:t>（活用地図の問い合わせは、岐阜県図書館サービス課郷土・</a:t>
            </a:r>
            <a:r>
              <a:rPr lang="en-US" altLang="ja-JP" sz="5000" b="1" dirty="0">
                <a:solidFill>
                  <a:srgbClr val="FF0000"/>
                </a:solidFill>
                <a:latin typeface="+mn-ea"/>
              </a:rPr>
              <a:t> </a:t>
            </a:r>
            <a:r>
              <a:rPr lang="ja-JP" altLang="ja-JP" sz="5000" b="1" dirty="0">
                <a:solidFill>
                  <a:srgbClr val="FF0000"/>
                </a:solidFill>
                <a:latin typeface="+mn-ea"/>
              </a:rPr>
              <a:t>地図情報係まで）</a:t>
            </a:r>
          </a:p>
        </p:txBody>
      </p:sp>
    </p:spTree>
    <p:extLst>
      <p:ext uri="{BB962C8B-B14F-4D97-AF65-F5344CB8AC3E}">
        <p14:creationId xmlns:p14="http://schemas.microsoft.com/office/powerpoint/2010/main" val="2217667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90521" y="1451940"/>
            <a:ext cx="4021820" cy="5251316"/>
          </a:xfrm>
        </p:spPr>
        <p:txBody>
          <a:bodyPr>
            <a:normAutofit/>
          </a:bodyPr>
          <a:lstStyle/>
          <a:p>
            <a:pPr marL="0" indent="0">
              <a:buNone/>
            </a:pPr>
            <a:endParaRPr lang="ja-JP" altLang="en-US" b="1" dirty="0"/>
          </a:p>
          <a:p>
            <a:pPr marL="0" indent="0">
              <a:buNone/>
            </a:pPr>
            <a:r>
              <a:rPr lang="ja-JP" altLang="en-US" sz="2000" b="1" dirty="0" smtClean="0"/>
              <a:t>■中山道</a:t>
            </a:r>
          </a:p>
          <a:p>
            <a:pPr marL="0" indent="0">
              <a:buNone/>
            </a:pPr>
            <a:r>
              <a:rPr lang="en-US" altLang="ja-JP" sz="2000" b="1" dirty="0" smtClean="0"/>
              <a:t>【</a:t>
            </a:r>
            <a:r>
              <a:rPr lang="ja-JP" altLang="en-US" sz="2000" b="1" dirty="0" smtClean="0"/>
              <a:t>武蔵国</a:t>
            </a:r>
            <a:r>
              <a:rPr lang="en-US" altLang="ja-JP" sz="2000" b="1" dirty="0" smtClean="0"/>
              <a:t>】</a:t>
            </a:r>
            <a:endParaRPr lang="ja-JP" altLang="en-US" sz="2000" b="1" dirty="0" smtClean="0"/>
          </a:p>
          <a:p>
            <a:pPr marL="0" indent="0">
              <a:buNone/>
            </a:pPr>
            <a:r>
              <a:rPr lang="ja-JP" altLang="en-US" sz="2000" b="1" dirty="0" smtClean="0"/>
              <a:t>東京都板橋区</a:t>
            </a:r>
          </a:p>
          <a:p>
            <a:pPr marL="0" indent="0">
              <a:buNone/>
            </a:pPr>
            <a:r>
              <a:rPr lang="ja-JP" altLang="en-US" sz="2000" b="1" dirty="0" smtClean="0"/>
              <a:t>埼玉県蕨市</a:t>
            </a:r>
          </a:p>
          <a:p>
            <a:pPr marL="0" indent="0">
              <a:buNone/>
            </a:pPr>
            <a:r>
              <a:rPr lang="ja-JP" altLang="en-US" sz="2000" b="1" dirty="0" smtClean="0"/>
              <a:t>　さいたま市（浦和宿、大宮宿）</a:t>
            </a:r>
            <a:endParaRPr lang="ja-JP" altLang="en-US" sz="2000" b="1" dirty="0"/>
          </a:p>
          <a:p>
            <a:pPr marL="0" indent="0">
              <a:buNone/>
            </a:pPr>
            <a:r>
              <a:rPr lang="ja-JP" altLang="en-US" sz="2000" b="1" dirty="0" smtClean="0"/>
              <a:t>　上尾市</a:t>
            </a:r>
            <a:endParaRPr lang="ja-JP" altLang="en-US" sz="2000" b="1" dirty="0"/>
          </a:p>
          <a:p>
            <a:pPr marL="0" indent="0">
              <a:buNone/>
            </a:pPr>
            <a:r>
              <a:rPr lang="ja-JP" altLang="en-US" sz="2000" b="1" dirty="0" smtClean="0"/>
              <a:t>　桶川市</a:t>
            </a:r>
          </a:p>
          <a:p>
            <a:pPr marL="0" indent="0">
              <a:buNone/>
            </a:pPr>
            <a:r>
              <a:rPr lang="ja-JP" altLang="en-US" sz="2000" b="1" dirty="0" smtClean="0"/>
              <a:t>　鴻巣市</a:t>
            </a:r>
          </a:p>
          <a:p>
            <a:pPr marL="0" indent="0">
              <a:buNone/>
            </a:pPr>
            <a:r>
              <a:rPr lang="ja-JP" altLang="en-US" sz="2000" b="1" dirty="0" smtClean="0"/>
              <a:t>　熊谷市</a:t>
            </a:r>
          </a:p>
          <a:p>
            <a:pPr marL="0" indent="0">
              <a:buNone/>
            </a:pPr>
            <a:r>
              <a:rPr lang="ja-JP" altLang="en-US" sz="2000" b="1" dirty="0" smtClean="0"/>
              <a:t>　深谷市</a:t>
            </a:r>
          </a:p>
          <a:p>
            <a:pPr marL="0" indent="0">
              <a:buNone/>
            </a:pPr>
            <a:r>
              <a:rPr lang="ja-JP" altLang="en-US" sz="2000" b="1" dirty="0" smtClean="0"/>
              <a:t>　本庄市</a:t>
            </a:r>
          </a:p>
          <a:p>
            <a:pPr marL="0" indent="0">
              <a:buNone/>
            </a:pPr>
            <a:endParaRPr lang="ja-JP" altLang="en-US" sz="2000" b="1" dirty="0">
              <a:solidFill>
                <a:srgbClr val="7030A0"/>
              </a:solidFill>
              <a:latin typeface="+mj-ea"/>
              <a:ea typeface="+mj-ea"/>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351369" y="140678"/>
            <a:ext cx="8314329" cy="131126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ja-JP" sz="2900" b="1" dirty="0">
                <a:solidFill>
                  <a:srgbClr val="7030A0"/>
                </a:solidFill>
                <a:latin typeface="+mn-ea"/>
                <a:ea typeface="+mn-ea"/>
              </a:rPr>
              <a:t>３－４　近世以降の都市発展</a:t>
            </a:r>
            <a:r>
              <a:rPr lang="ja-JP" altLang="ja-JP" sz="2900" b="1" dirty="0" smtClean="0">
                <a:solidFill>
                  <a:srgbClr val="7030A0"/>
                </a:solidFill>
                <a:latin typeface="+mn-ea"/>
                <a:ea typeface="+mn-ea"/>
              </a:rPr>
              <a:t>ストーリー</a:t>
            </a:r>
            <a:r>
              <a:rPr lang="ja-JP" altLang="en-US" sz="2900" b="1" dirty="0">
                <a:solidFill>
                  <a:srgbClr val="FF0000"/>
                </a:solidFill>
                <a:latin typeface="+mn-ea"/>
                <a:ea typeface="+mn-ea"/>
              </a:rPr>
              <a:t>　</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900" b="1" dirty="0" smtClean="0">
                <a:solidFill>
                  <a:srgbClr val="FF0000"/>
                </a:solidFill>
                <a:latin typeface="+mn-ea"/>
                <a:ea typeface="+mn-ea"/>
              </a:rPr>
              <a:t>②宿場町（中山道）</a:t>
            </a:r>
            <a:endParaRPr lang="ja-JP" altLang="en-US" sz="2900" b="1" dirty="0">
              <a:solidFill>
                <a:srgbClr val="FF0000"/>
              </a:solidFill>
              <a:latin typeface="+mn-ea"/>
              <a:ea typeface="+mn-ea"/>
            </a:endParaRPr>
          </a:p>
        </p:txBody>
      </p:sp>
      <p:sp>
        <p:nvSpPr>
          <p:cNvPr id="5" name="コンテンツ プレースホルダー 2">
            <a:extLst>
              <a:ext uri="{FF2B5EF4-FFF2-40B4-BE49-F238E27FC236}">
                <a16:creationId xmlns:a16="http://schemas.microsoft.com/office/drawing/2014/main" id="{280E4038-9EEA-4765-AC8D-EC9E42B879D0}"/>
              </a:ext>
            </a:extLst>
          </p:cNvPr>
          <p:cNvSpPr txBox="1">
            <a:spLocks/>
          </p:cNvSpPr>
          <p:nvPr/>
        </p:nvSpPr>
        <p:spPr>
          <a:xfrm>
            <a:off x="4910497" y="1606684"/>
            <a:ext cx="3910774" cy="5251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b="1" dirty="0" smtClean="0"/>
          </a:p>
          <a:p>
            <a:pPr marL="0" indent="0">
              <a:buFont typeface="Arial" panose="020B0604020202020204" pitchFamily="34" charset="0"/>
              <a:buNone/>
            </a:pPr>
            <a:r>
              <a:rPr lang="en-US" altLang="ja-JP" sz="2000" b="1" dirty="0" smtClean="0"/>
              <a:t>【</a:t>
            </a:r>
            <a:r>
              <a:rPr lang="ja-JP" altLang="en-US" sz="2000" b="1" dirty="0" smtClean="0"/>
              <a:t>上野国</a:t>
            </a:r>
            <a:r>
              <a:rPr lang="en-US" altLang="ja-JP" sz="2000" b="1" dirty="0" smtClean="0"/>
              <a:t>】</a:t>
            </a:r>
            <a:endParaRPr lang="ja-JP" altLang="en-US" sz="2000" b="1" dirty="0" smtClean="0"/>
          </a:p>
          <a:p>
            <a:pPr marL="0" indent="0">
              <a:buFont typeface="Arial" panose="020B0604020202020204" pitchFamily="34" charset="0"/>
              <a:buNone/>
            </a:pPr>
            <a:r>
              <a:rPr lang="ja-JP" altLang="en-US" sz="2000" b="1" dirty="0" smtClean="0"/>
              <a:t>高崎市</a:t>
            </a:r>
          </a:p>
          <a:p>
            <a:pPr marL="0" indent="0">
              <a:buFont typeface="Arial" panose="020B0604020202020204" pitchFamily="34" charset="0"/>
              <a:buNone/>
            </a:pPr>
            <a:r>
              <a:rPr lang="ja-JP" altLang="en-US" sz="2000" b="1" dirty="0" smtClean="0"/>
              <a:t>（新町宿、倉賀野宿、高崎宿）</a:t>
            </a:r>
          </a:p>
          <a:p>
            <a:pPr marL="0" indent="0">
              <a:buNone/>
            </a:pPr>
            <a:endParaRPr lang="ja-JP" altLang="en-US" sz="2000" b="1" dirty="0" smtClean="0"/>
          </a:p>
          <a:p>
            <a:pPr marL="0" indent="0">
              <a:buNone/>
            </a:pPr>
            <a:r>
              <a:rPr lang="ja-JP" altLang="en-US" sz="2000" b="1" dirty="0" smtClean="0"/>
              <a:t>安中市（板鼻宿、安中宿、</a:t>
            </a:r>
          </a:p>
          <a:p>
            <a:pPr marL="0" indent="0">
              <a:buNone/>
            </a:pPr>
            <a:r>
              <a:rPr lang="ja-JP" altLang="en-US" sz="2000" b="1" dirty="0" smtClean="0"/>
              <a:t>　松井田宿、坂本宿）</a:t>
            </a:r>
            <a:endParaRPr lang="ja-JP" altLang="en-US" sz="2000" b="1" dirty="0"/>
          </a:p>
          <a:p>
            <a:pPr marL="0" indent="0">
              <a:buFont typeface="Arial" panose="020B0604020202020204" pitchFamily="34" charset="0"/>
              <a:buNone/>
            </a:pPr>
            <a:endParaRPr lang="ja-JP" altLang="en-US" sz="2000" b="1" dirty="0" smtClean="0"/>
          </a:p>
          <a:p>
            <a:pPr marL="0" indent="0">
              <a:buFont typeface="Arial" panose="020B0604020202020204" pitchFamily="34" charset="0"/>
              <a:buNone/>
            </a:pPr>
            <a:r>
              <a:rPr lang="ja-JP" altLang="en-US" sz="2000" b="1" dirty="0" smtClean="0"/>
              <a:t>（碓氷峠）</a:t>
            </a:r>
          </a:p>
          <a:p>
            <a:pPr marL="0" indent="0">
              <a:buFont typeface="Arial" panose="020B0604020202020204" pitchFamily="34" charset="0"/>
              <a:buNone/>
            </a:pPr>
            <a:endParaRPr lang="ja-JP" altLang="en-US" sz="2000" b="1" dirty="0">
              <a:solidFill>
                <a:srgbClr val="7030A0"/>
              </a:solidFill>
              <a:latin typeface="+mj-ea"/>
              <a:ea typeface="+mj-ea"/>
            </a:endParaRPr>
          </a:p>
        </p:txBody>
      </p:sp>
    </p:spTree>
    <p:extLst>
      <p:ext uri="{BB962C8B-B14F-4D97-AF65-F5344CB8AC3E}">
        <p14:creationId xmlns:p14="http://schemas.microsoft.com/office/powerpoint/2010/main" val="1445580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90521" y="1451940"/>
            <a:ext cx="4021820" cy="5251316"/>
          </a:xfrm>
        </p:spPr>
        <p:txBody>
          <a:bodyPr>
            <a:normAutofit lnSpcReduction="10000"/>
          </a:bodyPr>
          <a:lstStyle/>
          <a:p>
            <a:pPr marL="0" indent="0">
              <a:buNone/>
            </a:pPr>
            <a:endParaRPr lang="ja-JP" altLang="en-US" b="1" dirty="0"/>
          </a:p>
          <a:p>
            <a:pPr marL="0" indent="0">
              <a:buNone/>
            </a:pPr>
            <a:r>
              <a:rPr lang="ja-JP" altLang="en-US" sz="2000" b="1" dirty="0" smtClean="0"/>
              <a:t>■奥州街道</a:t>
            </a:r>
          </a:p>
          <a:p>
            <a:pPr marL="0" indent="0">
              <a:buNone/>
            </a:pPr>
            <a:r>
              <a:rPr lang="en-US" altLang="ja-JP" sz="2000" b="1" dirty="0"/>
              <a:t>【</a:t>
            </a:r>
            <a:r>
              <a:rPr lang="ja-JP" altLang="en-US" sz="2000" b="1" dirty="0"/>
              <a:t>武蔵国</a:t>
            </a:r>
            <a:r>
              <a:rPr lang="en-US" altLang="ja-JP" sz="2000" b="1" dirty="0"/>
              <a:t>】</a:t>
            </a:r>
            <a:endParaRPr lang="ja-JP" altLang="en-US" sz="2000" b="1" dirty="0"/>
          </a:p>
          <a:p>
            <a:pPr marL="0" indent="0">
              <a:buNone/>
            </a:pPr>
            <a:r>
              <a:rPr lang="ja-JP" altLang="en-US" sz="2000" b="1" dirty="0" smtClean="0"/>
              <a:t>東京都足立区（千住宿）</a:t>
            </a:r>
          </a:p>
          <a:p>
            <a:pPr marL="0" indent="0">
              <a:buNone/>
            </a:pPr>
            <a:r>
              <a:rPr lang="ja-JP" altLang="en-US" sz="2000" b="1" dirty="0" smtClean="0"/>
              <a:t>埼玉県蕨市</a:t>
            </a:r>
          </a:p>
          <a:p>
            <a:pPr marL="0" indent="0">
              <a:buNone/>
            </a:pPr>
            <a:r>
              <a:rPr lang="ja-JP" altLang="en-US" sz="2000" b="1" dirty="0" smtClean="0"/>
              <a:t>　草加市</a:t>
            </a:r>
          </a:p>
          <a:p>
            <a:pPr marL="0" indent="0">
              <a:buNone/>
            </a:pPr>
            <a:r>
              <a:rPr lang="ja-JP" altLang="en-US" sz="2000" b="1" dirty="0" smtClean="0"/>
              <a:t>　越谷市（越ヶ谷宿）</a:t>
            </a:r>
          </a:p>
          <a:p>
            <a:pPr marL="0" indent="0">
              <a:buNone/>
            </a:pPr>
            <a:r>
              <a:rPr lang="ja-JP" altLang="en-US" sz="2000" b="1" dirty="0" smtClean="0"/>
              <a:t>　春日部市（粕壁宿）</a:t>
            </a:r>
            <a:endParaRPr lang="ja-JP" altLang="en-US" sz="2000" b="1" dirty="0"/>
          </a:p>
          <a:p>
            <a:pPr marL="0" indent="0">
              <a:buNone/>
            </a:pPr>
            <a:r>
              <a:rPr lang="ja-JP" altLang="en-US" sz="2000" b="1" dirty="0" smtClean="0"/>
              <a:t>　杉戸町</a:t>
            </a:r>
            <a:endParaRPr lang="ja-JP" altLang="en-US" sz="2000" b="1" dirty="0"/>
          </a:p>
          <a:p>
            <a:pPr marL="0" indent="0">
              <a:buNone/>
            </a:pPr>
            <a:r>
              <a:rPr lang="ja-JP" altLang="en-US" sz="2000" b="1" dirty="0" smtClean="0"/>
              <a:t>　幸手市</a:t>
            </a:r>
          </a:p>
          <a:p>
            <a:pPr marL="0" indent="0">
              <a:buNone/>
            </a:pPr>
            <a:r>
              <a:rPr lang="ja-JP" altLang="en-US" sz="2000" b="1" dirty="0" smtClean="0"/>
              <a:t>　久喜市（栗橋宿）</a:t>
            </a:r>
          </a:p>
          <a:p>
            <a:pPr marL="0" indent="0">
              <a:buNone/>
            </a:pPr>
            <a:r>
              <a:rPr lang="en-US" altLang="ja-JP" sz="2000" b="1" dirty="0" smtClean="0"/>
              <a:t>【</a:t>
            </a:r>
            <a:r>
              <a:rPr lang="ja-JP" altLang="en-US" sz="2000" b="1" dirty="0" smtClean="0"/>
              <a:t>下総国</a:t>
            </a:r>
            <a:r>
              <a:rPr lang="en-US" altLang="ja-JP" sz="2000" b="1" dirty="0" smtClean="0"/>
              <a:t>】</a:t>
            </a:r>
            <a:endParaRPr lang="ja-JP" altLang="en-US" sz="2000" b="1" dirty="0" smtClean="0"/>
          </a:p>
          <a:p>
            <a:pPr marL="0" indent="0">
              <a:buNone/>
            </a:pPr>
            <a:r>
              <a:rPr lang="ja-JP" altLang="en-US" sz="2000" b="1" dirty="0" smtClean="0"/>
              <a:t>茨城県古河市（中田宿、古河宿）</a:t>
            </a:r>
          </a:p>
          <a:p>
            <a:pPr marL="0" indent="0">
              <a:buNone/>
            </a:pPr>
            <a:endParaRPr lang="ja-JP" altLang="en-US" sz="2000" b="1" dirty="0" smtClean="0"/>
          </a:p>
          <a:p>
            <a:pPr marL="0" indent="0">
              <a:buNone/>
            </a:pPr>
            <a:endParaRPr lang="ja-JP" altLang="en-US" sz="2000" b="1" dirty="0">
              <a:solidFill>
                <a:srgbClr val="7030A0"/>
              </a:solidFill>
              <a:latin typeface="+mj-ea"/>
              <a:ea typeface="+mj-ea"/>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351369" y="140678"/>
            <a:ext cx="8314329" cy="131126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ja-JP" sz="2900" b="1" dirty="0">
                <a:solidFill>
                  <a:srgbClr val="7030A0"/>
                </a:solidFill>
                <a:latin typeface="+mn-ea"/>
                <a:ea typeface="+mn-ea"/>
              </a:rPr>
              <a:t>３－４　近世以降の都市発展</a:t>
            </a:r>
            <a:r>
              <a:rPr lang="ja-JP" altLang="ja-JP" sz="2900" b="1" dirty="0" smtClean="0">
                <a:solidFill>
                  <a:srgbClr val="7030A0"/>
                </a:solidFill>
                <a:latin typeface="+mn-ea"/>
                <a:ea typeface="+mn-ea"/>
              </a:rPr>
              <a:t>ストーリー</a:t>
            </a:r>
            <a:r>
              <a:rPr lang="ja-JP" altLang="en-US" sz="2900" b="1" dirty="0">
                <a:solidFill>
                  <a:srgbClr val="FF0000"/>
                </a:solidFill>
                <a:latin typeface="+mn-ea"/>
                <a:ea typeface="+mn-ea"/>
              </a:rPr>
              <a:t>　</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900" b="1" dirty="0" smtClean="0">
                <a:solidFill>
                  <a:srgbClr val="FF0000"/>
                </a:solidFill>
                <a:latin typeface="+mn-ea"/>
                <a:ea typeface="+mn-ea"/>
              </a:rPr>
              <a:t>②宿場町（奥州街道）</a:t>
            </a:r>
            <a:endParaRPr lang="ja-JP" altLang="en-US" sz="2900" b="1" dirty="0">
              <a:solidFill>
                <a:srgbClr val="FF0000"/>
              </a:solidFill>
              <a:latin typeface="+mn-ea"/>
              <a:ea typeface="+mn-ea"/>
            </a:endParaRPr>
          </a:p>
        </p:txBody>
      </p:sp>
      <p:sp>
        <p:nvSpPr>
          <p:cNvPr id="5" name="コンテンツ プレースホルダー 2">
            <a:extLst>
              <a:ext uri="{FF2B5EF4-FFF2-40B4-BE49-F238E27FC236}">
                <a16:creationId xmlns:a16="http://schemas.microsoft.com/office/drawing/2014/main" id="{280E4038-9EEA-4765-AC8D-EC9E42B879D0}"/>
              </a:ext>
            </a:extLst>
          </p:cNvPr>
          <p:cNvSpPr txBox="1">
            <a:spLocks/>
          </p:cNvSpPr>
          <p:nvPr/>
        </p:nvSpPr>
        <p:spPr>
          <a:xfrm>
            <a:off x="4612340" y="1606684"/>
            <a:ext cx="4531659" cy="52513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b="1" dirty="0" smtClean="0"/>
          </a:p>
          <a:p>
            <a:pPr marL="0" indent="0">
              <a:buFont typeface="Arial" panose="020B0604020202020204" pitchFamily="34" charset="0"/>
              <a:buNone/>
            </a:pPr>
            <a:r>
              <a:rPr lang="en-US" altLang="ja-JP" sz="2000" b="1" dirty="0" smtClean="0"/>
              <a:t>【</a:t>
            </a:r>
            <a:r>
              <a:rPr lang="ja-JP" altLang="en-US" sz="2000" b="1" dirty="0" smtClean="0"/>
              <a:t>下野国</a:t>
            </a:r>
            <a:r>
              <a:rPr lang="en-US" altLang="ja-JP" sz="2000" b="1" dirty="0" smtClean="0"/>
              <a:t>】</a:t>
            </a:r>
            <a:endParaRPr lang="ja-JP" altLang="en-US" sz="2000" b="1" dirty="0" smtClean="0"/>
          </a:p>
          <a:p>
            <a:pPr marL="0" indent="0">
              <a:buFont typeface="Arial" panose="020B0604020202020204" pitchFamily="34" charset="0"/>
              <a:buNone/>
            </a:pPr>
            <a:r>
              <a:rPr lang="ja-JP" altLang="en-US" sz="2000" b="1" dirty="0" smtClean="0"/>
              <a:t>栃木県野木町</a:t>
            </a:r>
          </a:p>
          <a:p>
            <a:pPr marL="0" indent="0">
              <a:buFont typeface="Arial" panose="020B0604020202020204" pitchFamily="34" charset="0"/>
              <a:buNone/>
            </a:pPr>
            <a:r>
              <a:rPr lang="ja-JP" altLang="en-US" sz="2000" b="1" dirty="0" smtClean="0"/>
              <a:t>　小山市（間々田宿、小山宿）</a:t>
            </a:r>
          </a:p>
          <a:p>
            <a:pPr marL="0" indent="0">
              <a:buNone/>
            </a:pPr>
            <a:r>
              <a:rPr lang="ja-JP" altLang="en-US" sz="2000" b="1" dirty="0" smtClean="0"/>
              <a:t>　下野市（小金井宿、石橋宿）</a:t>
            </a:r>
            <a:endParaRPr lang="ja-JP" altLang="en-US" sz="2000" b="1" dirty="0"/>
          </a:p>
          <a:p>
            <a:pPr marL="0" indent="0">
              <a:buNone/>
            </a:pPr>
            <a:r>
              <a:rPr lang="ja-JP" altLang="en-US" sz="2000" b="1" dirty="0" smtClean="0"/>
              <a:t>　宇都宮市（雀宮宿、宇都宮宿、</a:t>
            </a:r>
          </a:p>
          <a:p>
            <a:pPr marL="0" indent="0">
              <a:buNone/>
            </a:pPr>
            <a:r>
              <a:rPr lang="ja-JP" altLang="en-US" sz="2000" b="1" dirty="0" smtClean="0"/>
              <a:t>　　白沢宿）</a:t>
            </a:r>
            <a:endParaRPr lang="ja-JP" altLang="en-US" sz="2000" b="1" dirty="0"/>
          </a:p>
          <a:p>
            <a:pPr marL="0" indent="0">
              <a:buNone/>
            </a:pPr>
            <a:r>
              <a:rPr lang="ja-JP" altLang="en-US" sz="2000" b="1" dirty="0" smtClean="0"/>
              <a:t>　さくら市（氏家宿、喜連川宿</a:t>
            </a:r>
            <a:r>
              <a:rPr lang="ja-JP" altLang="en-US" sz="2000" b="1" dirty="0"/>
              <a:t>）</a:t>
            </a:r>
          </a:p>
          <a:p>
            <a:pPr marL="0" indent="0">
              <a:buNone/>
            </a:pPr>
            <a:r>
              <a:rPr lang="ja-JP" altLang="en-US" sz="2000" b="1" dirty="0" smtClean="0"/>
              <a:t>　大田原市（佐久山宿、大田原宿</a:t>
            </a:r>
            <a:r>
              <a:rPr lang="ja-JP" altLang="en-US" sz="2000" b="1" dirty="0"/>
              <a:t>）</a:t>
            </a:r>
          </a:p>
          <a:p>
            <a:pPr marL="0" indent="0">
              <a:buNone/>
            </a:pPr>
            <a:r>
              <a:rPr lang="ja-JP" altLang="en-US" sz="2000" b="1" dirty="0" smtClean="0"/>
              <a:t>　那須塩原市（鍋掛宿、越堀宿）</a:t>
            </a:r>
          </a:p>
          <a:p>
            <a:pPr marL="0" indent="0">
              <a:buNone/>
            </a:pPr>
            <a:r>
              <a:rPr lang="ja-JP" altLang="en-US" sz="2000" b="1" dirty="0" smtClean="0"/>
              <a:t>　那須町（芦野宿）</a:t>
            </a:r>
            <a:endParaRPr lang="ja-JP" altLang="en-US" sz="2000" b="1" dirty="0"/>
          </a:p>
          <a:p>
            <a:pPr marL="0" indent="0">
              <a:buFont typeface="Arial" panose="020B0604020202020204" pitchFamily="34" charset="0"/>
              <a:buNone/>
            </a:pPr>
            <a:endParaRPr lang="ja-JP" altLang="en-US" sz="2000" b="1" dirty="0" smtClean="0"/>
          </a:p>
          <a:p>
            <a:pPr marL="0" indent="0">
              <a:buFont typeface="Arial" panose="020B0604020202020204" pitchFamily="34" charset="0"/>
              <a:buNone/>
            </a:pPr>
            <a:r>
              <a:rPr lang="ja-JP" altLang="en-US" sz="2000" b="1" dirty="0" smtClean="0"/>
              <a:t>（福島県白河市）</a:t>
            </a:r>
          </a:p>
          <a:p>
            <a:pPr marL="0" indent="0">
              <a:buFont typeface="Arial" panose="020B0604020202020204" pitchFamily="34" charset="0"/>
              <a:buNone/>
            </a:pPr>
            <a:endParaRPr lang="ja-JP" altLang="en-US" sz="2000" b="1" dirty="0">
              <a:solidFill>
                <a:srgbClr val="7030A0"/>
              </a:solidFill>
              <a:latin typeface="+mj-ea"/>
              <a:ea typeface="+mj-ea"/>
            </a:endParaRPr>
          </a:p>
        </p:txBody>
      </p:sp>
    </p:spTree>
    <p:extLst>
      <p:ext uri="{BB962C8B-B14F-4D97-AF65-F5344CB8AC3E}">
        <p14:creationId xmlns:p14="http://schemas.microsoft.com/office/powerpoint/2010/main" val="2015103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351369" y="1451940"/>
            <a:ext cx="4559128" cy="5251316"/>
          </a:xfrm>
        </p:spPr>
        <p:txBody>
          <a:bodyPr>
            <a:normAutofit lnSpcReduction="10000"/>
          </a:bodyPr>
          <a:lstStyle/>
          <a:p>
            <a:pPr marL="0" indent="0">
              <a:buNone/>
            </a:pPr>
            <a:endParaRPr lang="ja-JP" altLang="en-US" b="1" dirty="0"/>
          </a:p>
          <a:p>
            <a:pPr marL="0" indent="0">
              <a:buNone/>
            </a:pPr>
            <a:r>
              <a:rPr lang="ja-JP" altLang="en-US" sz="2000" b="1" dirty="0" smtClean="0"/>
              <a:t>■甲州街道</a:t>
            </a:r>
          </a:p>
          <a:p>
            <a:pPr marL="0" indent="0">
              <a:buNone/>
            </a:pPr>
            <a:r>
              <a:rPr lang="en-US" altLang="ja-JP" sz="2000" b="1" dirty="0" smtClean="0"/>
              <a:t>【</a:t>
            </a:r>
            <a:r>
              <a:rPr lang="ja-JP" altLang="en-US" sz="2000" b="1" dirty="0" smtClean="0"/>
              <a:t>武蔵国</a:t>
            </a:r>
            <a:r>
              <a:rPr lang="en-US" altLang="ja-JP" sz="2000" b="1" dirty="0" smtClean="0"/>
              <a:t>】</a:t>
            </a:r>
            <a:endParaRPr lang="ja-JP" altLang="en-US" sz="2000" b="1" dirty="0" smtClean="0"/>
          </a:p>
          <a:p>
            <a:pPr marL="0" indent="0">
              <a:buNone/>
            </a:pPr>
            <a:r>
              <a:rPr lang="ja-JP" altLang="en-US" sz="2000" b="1" dirty="0" smtClean="0"/>
              <a:t>東京都新宿区（内藤新宿）</a:t>
            </a:r>
          </a:p>
          <a:p>
            <a:pPr marL="0" indent="0">
              <a:buNone/>
            </a:pPr>
            <a:r>
              <a:rPr lang="ja-JP" altLang="en-US" sz="2000" b="1" dirty="0" smtClean="0"/>
              <a:t>　杉並区（下高井戸宿、上高井戸宿</a:t>
            </a:r>
            <a:r>
              <a:rPr lang="ja-JP" altLang="en-US" sz="2000" b="1" dirty="0"/>
              <a:t>）</a:t>
            </a:r>
          </a:p>
          <a:p>
            <a:pPr marL="0" indent="0">
              <a:buNone/>
            </a:pPr>
            <a:r>
              <a:rPr lang="ja-JP" altLang="en-US" sz="2000" b="1" dirty="0" smtClean="0"/>
              <a:t>　調布市（国領宿、下布田宿、</a:t>
            </a:r>
          </a:p>
          <a:p>
            <a:pPr marL="0" indent="0">
              <a:buNone/>
            </a:pPr>
            <a:r>
              <a:rPr lang="ja-JP" altLang="en-US" sz="2000" b="1" dirty="0" smtClean="0"/>
              <a:t>　　上布田宿、下石原宿、上石原宿）</a:t>
            </a:r>
            <a:endParaRPr lang="ja-JP" altLang="en-US" sz="2000" b="1" dirty="0"/>
          </a:p>
          <a:p>
            <a:pPr marL="0" indent="0">
              <a:buNone/>
            </a:pPr>
            <a:r>
              <a:rPr lang="ja-JP" altLang="en-US" sz="2000" b="1" dirty="0" smtClean="0"/>
              <a:t>　府中市</a:t>
            </a:r>
            <a:endParaRPr lang="ja-JP" altLang="en-US" sz="2000" b="1" dirty="0"/>
          </a:p>
          <a:p>
            <a:pPr marL="0" indent="0">
              <a:buNone/>
            </a:pPr>
            <a:r>
              <a:rPr lang="ja-JP" altLang="en-US" sz="2000" b="1" dirty="0" smtClean="0"/>
              <a:t>　日野市</a:t>
            </a:r>
          </a:p>
          <a:p>
            <a:pPr marL="0" indent="0">
              <a:buNone/>
            </a:pPr>
            <a:r>
              <a:rPr lang="ja-JP" altLang="en-US" sz="2000" b="1" dirty="0" smtClean="0"/>
              <a:t>　八王子市（八王子宿、駒木野宿）</a:t>
            </a:r>
            <a:endParaRPr lang="ja-JP" altLang="en-US" sz="2000" b="1" dirty="0"/>
          </a:p>
          <a:p>
            <a:pPr marL="0" indent="0">
              <a:buNone/>
            </a:pPr>
            <a:r>
              <a:rPr lang="en-US" altLang="ja-JP" sz="2000" b="1" dirty="0" smtClean="0"/>
              <a:t>【</a:t>
            </a:r>
            <a:r>
              <a:rPr lang="ja-JP" altLang="en-US" sz="2000" b="1" dirty="0" smtClean="0"/>
              <a:t>相模国</a:t>
            </a:r>
            <a:r>
              <a:rPr lang="en-US" altLang="ja-JP" sz="2000" b="1" dirty="0" smtClean="0"/>
              <a:t>】</a:t>
            </a:r>
            <a:endParaRPr lang="ja-JP" altLang="en-US" sz="2000" b="1" dirty="0" smtClean="0"/>
          </a:p>
          <a:p>
            <a:pPr marL="0" indent="0">
              <a:buNone/>
            </a:pPr>
            <a:r>
              <a:rPr lang="ja-JP" altLang="en-US" sz="2000" b="1" dirty="0" smtClean="0"/>
              <a:t>神奈川県相模原市</a:t>
            </a:r>
          </a:p>
          <a:p>
            <a:pPr marL="0" indent="0">
              <a:buNone/>
            </a:pPr>
            <a:r>
              <a:rPr lang="ja-JP" altLang="en-US" sz="2000" b="1" dirty="0" smtClean="0"/>
              <a:t>（小原宿、与瀬宿、吉野宿、関野宿）</a:t>
            </a:r>
            <a:endParaRPr lang="ja-JP" altLang="en-US" sz="2000" b="1" dirty="0"/>
          </a:p>
          <a:p>
            <a:pPr marL="0" indent="0">
              <a:buNone/>
            </a:pPr>
            <a:endParaRPr lang="ja-JP" altLang="en-US" sz="2000" b="1" dirty="0" smtClean="0"/>
          </a:p>
          <a:p>
            <a:pPr marL="0" indent="0">
              <a:buNone/>
            </a:pPr>
            <a:endParaRPr lang="ja-JP" altLang="en-US" sz="2000" b="1" dirty="0">
              <a:solidFill>
                <a:srgbClr val="7030A0"/>
              </a:solidFill>
              <a:latin typeface="+mj-ea"/>
              <a:ea typeface="+mj-ea"/>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351369" y="140678"/>
            <a:ext cx="8314329" cy="131126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ja-JP" sz="2900" b="1" dirty="0">
                <a:solidFill>
                  <a:srgbClr val="7030A0"/>
                </a:solidFill>
                <a:latin typeface="+mn-ea"/>
                <a:ea typeface="+mn-ea"/>
              </a:rPr>
              <a:t>３－４　近世以降の都市発展</a:t>
            </a:r>
            <a:r>
              <a:rPr lang="ja-JP" altLang="ja-JP" sz="2900" b="1" dirty="0" smtClean="0">
                <a:solidFill>
                  <a:srgbClr val="7030A0"/>
                </a:solidFill>
                <a:latin typeface="+mn-ea"/>
                <a:ea typeface="+mn-ea"/>
              </a:rPr>
              <a:t>ストーリー</a:t>
            </a:r>
            <a:r>
              <a:rPr lang="ja-JP" altLang="en-US" sz="2900" b="1" dirty="0">
                <a:solidFill>
                  <a:srgbClr val="FF0000"/>
                </a:solidFill>
                <a:latin typeface="+mn-ea"/>
                <a:ea typeface="+mn-ea"/>
              </a:rPr>
              <a:t>　</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900" b="1" dirty="0" smtClean="0">
                <a:solidFill>
                  <a:srgbClr val="FF0000"/>
                </a:solidFill>
                <a:latin typeface="+mn-ea"/>
                <a:ea typeface="+mn-ea"/>
              </a:rPr>
              <a:t>②宿場町（甲州街道）</a:t>
            </a:r>
            <a:endParaRPr lang="ja-JP" altLang="en-US" sz="2900" b="1" dirty="0">
              <a:solidFill>
                <a:srgbClr val="FF0000"/>
              </a:solidFill>
              <a:latin typeface="+mn-ea"/>
              <a:ea typeface="+mn-ea"/>
            </a:endParaRPr>
          </a:p>
        </p:txBody>
      </p:sp>
      <p:sp>
        <p:nvSpPr>
          <p:cNvPr id="5" name="コンテンツ プレースホルダー 2">
            <a:extLst>
              <a:ext uri="{FF2B5EF4-FFF2-40B4-BE49-F238E27FC236}">
                <a16:creationId xmlns:a16="http://schemas.microsoft.com/office/drawing/2014/main" id="{280E4038-9EEA-4765-AC8D-EC9E42B879D0}"/>
              </a:ext>
            </a:extLst>
          </p:cNvPr>
          <p:cNvSpPr txBox="1">
            <a:spLocks/>
          </p:cNvSpPr>
          <p:nvPr/>
        </p:nvSpPr>
        <p:spPr>
          <a:xfrm>
            <a:off x="4719919" y="1606684"/>
            <a:ext cx="3945780" cy="4942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b="1" dirty="0" smtClean="0"/>
          </a:p>
          <a:p>
            <a:pPr marL="0" indent="0">
              <a:buFont typeface="Arial" panose="020B0604020202020204" pitchFamily="34" charset="0"/>
              <a:buNone/>
            </a:pPr>
            <a:r>
              <a:rPr lang="en-US" altLang="ja-JP" sz="2000" b="1" dirty="0" smtClean="0"/>
              <a:t>【</a:t>
            </a:r>
            <a:r>
              <a:rPr lang="ja-JP" altLang="en-US" sz="2000" b="1" dirty="0" smtClean="0"/>
              <a:t>甲斐国</a:t>
            </a:r>
            <a:r>
              <a:rPr lang="en-US" altLang="ja-JP" sz="2000" b="1" dirty="0" smtClean="0"/>
              <a:t>】</a:t>
            </a:r>
            <a:endParaRPr lang="ja-JP" altLang="en-US" sz="2000" b="1" dirty="0" smtClean="0"/>
          </a:p>
          <a:p>
            <a:pPr marL="0" indent="0">
              <a:buFont typeface="Arial" panose="020B0604020202020204" pitchFamily="34" charset="0"/>
              <a:buNone/>
            </a:pPr>
            <a:r>
              <a:rPr lang="ja-JP" altLang="en-US" sz="2000" b="1" dirty="0" smtClean="0"/>
              <a:t>山梨県上野原市（上野原宿、鶴川宿、野田尻宿、犬目宿）</a:t>
            </a:r>
          </a:p>
          <a:p>
            <a:pPr marL="0" indent="0">
              <a:buNone/>
            </a:pPr>
            <a:r>
              <a:rPr lang="ja-JP" altLang="en-US" sz="2000" b="1" dirty="0" smtClean="0"/>
              <a:t>大月市（下鳥沢宿、上鳥沢宿、</a:t>
            </a:r>
          </a:p>
          <a:p>
            <a:pPr marL="0" indent="0">
              <a:buNone/>
            </a:pPr>
            <a:r>
              <a:rPr lang="ja-JP" altLang="en-US" sz="2000" b="1" dirty="0" smtClean="0"/>
              <a:t>猿橋宿、駒橋宿、大月宿、下花咲宿、上花咲宿、下初狩宿、中初狩宿、白野宿、阿弥陀海道宿、黒野田宿）</a:t>
            </a:r>
            <a:endParaRPr lang="ja-JP" altLang="en-US" sz="2000" b="1" dirty="0"/>
          </a:p>
          <a:p>
            <a:pPr marL="0" indent="0">
              <a:buNone/>
            </a:pPr>
            <a:r>
              <a:rPr lang="ja-JP" altLang="en-US" sz="2000" b="1" dirty="0" smtClean="0"/>
              <a:t>甲州市（駒飼宿、鶴瀬宿、勝沼宿）</a:t>
            </a:r>
            <a:endParaRPr lang="ja-JP" altLang="en-US" sz="2000" b="1" dirty="0"/>
          </a:p>
          <a:p>
            <a:pPr marL="0" indent="0">
              <a:buNone/>
            </a:pPr>
            <a:r>
              <a:rPr lang="ja-JP" altLang="en-US" sz="2000" b="1" dirty="0" smtClean="0"/>
              <a:t>山梨市（栗原宿</a:t>
            </a:r>
            <a:r>
              <a:rPr lang="ja-JP" altLang="en-US" sz="2000" b="1" dirty="0"/>
              <a:t>）</a:t>
            </a:r>
          </a:p>
          <a:p>
            <a:pPr marL="0" indent="0">
              <a:buFont typeface="Arial" panose="020B0604020202020204" pitchFamily="34" charset="0"/>
              <a:buNone/>
            </a:pPr>
            <a:r>
              <a:rPr lang="ja-JP" altLang="en-US" sz="2000" b="1" dirty="0" smtClean="0"/>
              <a:t>笛吹市（石和宿）</a:t>
            </a:r>
          </a:p>
          <a:p>
            <a:pPr marL="0" indent="0">
              <a:buFont typeface="Arial" panose="020B0604020202020204" pitchFamily="34" charset="0"/>
              <a:buNone/>
            </a:pPr>
            <a:endParaRPr lang="ja-JP" altLang="en-US" sz="2000" b="1" dirty="0">
              <a:solidFill>
                <a:srgbClr val="7030A0"/>
              </a:solidFill>
              <a:latin typeface="+mj-ea"/>
              <a:ea typeface="+mj-ea"/>
            </a:endParaRPr>
          </a:p>
        </p:txBody>
      </p:sp>
    </p:spTree>
    <p:extLst>
      <p:ext uri="{BB962C8B-B14F-4D97-AF65-F5344CB8AC3E}">
        <p14:creationId xmlns:p14="http://schemas.microsoft.com/office/powerpoint/2010/main" val="1478250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90520" y="1451940"/>
            <a:ext cx="8405561" cy="5251316"/>
          </a:xfrm>
        </p:spPr>
        <p:txBody>
          <a:bodyPr>
            <a:normAutofit/>
          </a:bodyPr>
          <a:lstStyle/>
          <a:p>
            <a:pPr marL="0" indent="0">
              <a:buNone/>
            </a:pPr>
            <a:endParaRPr lang="ja-JP" altLang="en-US" b="1" dirty="0"/>
          </a:p>
          <a:p>
            <a:pPr marL="0" indent="0">
              <a:buNone/>
            </a:pPr>
            <a:r>
              <a:rPr lang="ja-JP" altLang="en-US" sz="2000" b="1" dirty="0" smtClean="0"/>
              <a:t>■日本遺産「北総四</a:t>
            </a:r>
            <a:r>
              <a:rPr lang="ja-JP" altLang="en-US" sz="2000" b="1" dirty="0"/>
              <a:t>都市江戸紀行・江戸を感じる北総の</a:t>
            </a:r>
            <a:r>
              <a:rPr lang="ja-JP" altLang="en-US" sz="2000" b="1" dirty="0" smtClean="0"/>
              <a:t>町並み」</a:t>
            </a:r>
          </a:p>
          <a:p>
            <a:pPr marL="0" indent="0">
              <a:buNone/>
            </a:pPr>
            <a:r>
              <a:rPr lang="en-US" altLang="ja-JP" sz="1600" b="1" dirty="0">
                <a:latin typeface="+mn-ea"/>
              </a:rPr>
              <a:t>-</a:t>
            </a:r>
            <a:r>
              <a:rPr lang="ja-JP" altLang="en-US" sz="1600" b="1" dirty="0">
                <a:latin typeface="+mn-ea"/>
              </a:rPr>
              <a:t>佐倉・成田・佐原・銚子：百万都市江戸を支えた江戸近郊</a:t>
            </a:r>
            <a:r>
              <a:rPr lang="ja-JP" altLang="en-US" sz="1600" b="1" dirty="0" smtClean="0">
                <a:latin typeface="+mn-ea"/>
              </a:rPr>
              <a:t>の四つの代表的</a:t>
            </a:r>
            <a:r>
              <a:rPr lang="ja-JP" altLang="en-US" sz="1600" b="1" dirty="0">
                <a:latin typeface="+mn-ea"/>
              </a:rPr>
              <a:t>町並み群</a:t>
            </a:r>
            <a:r>
              <a:rPr lang="en-US" altLang="ja-JP" sz="1600" b="1" dirty="0">
                <a:latin typeface="+mn-ea"/>
              </a:rPr>
              <a:t>-</a:t>
            </a:r>
            <a:endParaRPr lang="ja-JP" altLang="en-US" sz="1600" b="1" dirty="0">
              <a:latin typeface="+mn-ea"/>
            </a:endParaRPr>
          </a:p>
          <a:p>
            <a:pPr marL="0" indent="0">
              <a:buNone/>
            </a:pPr>
            <a:r>
              <a:rPr lang="en-US" altLang="ja-JP" sz="2000" b="1" dirty="0" smtClean="0"/>
              <a:t>https</a:t>
            </a:r>
            <a:r>
              <a:rPr lang="en-US" altLang="ja-JP" sz="2000" b="1" dirty="0"/>
              <a:t>://japan-heritage.bunka.go.jp/ja/stories/story023/</a:t>
            </a:r>
            <a:endParaRPr lang="ja-JP" altLang="en-US" sz="2000" b="1" dirty="0" smtClean="0"/>
          </a:p>
          <a:p>
            <a:pPr marL="0" indent="0">
              <a:buNone/>
            </a:pPr>
            <a:endParaRPr lang="ja-JP" altLang="en-US" sz="2000" b="1" dirty="0">
              <a:solidFill>
                <a:srgbClr val="7030A0"/>
              </a:solidFill>
              <a:latin typeface="+mj-ea"/>
              <a:ea typeface="+mj-ea"/>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351369" y="140678"/>
            <a:ext cx="8314329" cy="131126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ja-JP" sz="2900" b="1" dirty="0">
                <a:solidFill>
                  <a:srgbClr val="7030A0"/>
                </a:solidFill>
                <a:latin typeface="+mn-ea"/>
                <a:ea typeface="+mn-ea"/>
              </a:rPr>
              <a:t>３－４　近世以降の都市発展</a:t>
            </a:r>
            <a:r>
              <a:rPr lang="ja-JP" altLang="ja-JP" sz="2900" b="1" dirty="0" smtClean="0">
                <a:solidFill>
                  <a:srgbClr val="7030A0"/>
                </a:solidFill>
                <a:latin typeface="+mn-ea"/>
                <a:ea typeface="+mn-ea"/>
              </a:rPr>
              <a:t>ストーリー</a:t>
            </a:r>
            <a:r>
              <a:rPr lang="ja-JP" altLang="en-US" sz="2900" b="1" dirty="0">
                <a:solidFill>
                  <a:srgbClr val="FF0000"/>
                </a:solidFill>
                <a:latin typeface="+mn-ea"/>
                <a:ea typeface="+mn-ea"/>
              </a:rPr>
              <a:t>　</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900" b="1" dirty="0" smtClean="0">
                <a:solidFill>
                  <a:srgbClr val="FF0000"/>
                </a:solidFill>
                <a:latin typeface="+mn-ea"/>
                <a:ea typeface="+mn-ea"/>
              </a:rPr>
              <a:t>③水運、門前町等</a:t>
            </a:r>
            <a:endParaRPr lang="ja-JP" altLang="en-US" sz="2900" b="1" dirty="0">
              <a:solidFill>
                <a:srgbClr val="FF0000"/>
              </a:solidFill>
              <a:latin typeface="+mn-ea"/>
              <a:ea typeface="+mn-ea"/>
            </a:endParaRPr>
          </a:p>
        </p:txBody>
      </p:sp>
    </p:spTree>
    <p:extLst>
      <p:ext uri="{BB962C8B-B14F-4D97-AF65-F5344CB8AC3E}">
        <p14:creationId xmlns:p14="http://schemas.microsoft.com/office/powerpoint/2010/main" val="12885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50179" y="1263681"/>
            <a:ext cx="8736037" cy="5251316"/>
          </a:xfrm>
        </p:spPr>
        <p:txBody>
          <a:bodyPr>
            <a:normAutofit fontScale="85000" lnSpcReduction="20000"/>
          </a:bodyPr>
          <a:lstStyle/>
          <a:p>
            <a:pPr marL="0" indent="0">
              <a:buNone/>
            </a:pPr>
            <a:r>
              <a:rPr lang="ja-JP" altLang="ja-JP" b="1" dirty="0"/>
              <a:t>　</a:t>
            </a:r>
            <a:endParaRPr lang="ja-JP" altLang="en-US" b="1" dirty="0"/>
          </a:p>
          <a:p>
            <a:pPr marL="0" indent="0">
              <a:buNone/>
            </a:pPr>
            <a:r>
              <a:rPr lang="ja-JP" altLang="en-US" b="1" dirty="0"/>
              <a:t>　　</a:t>
            </a:r>
            <a:r>
              <a:rPr lang="ja-JP" altLang="ja-JP" b="1" dirty="0">
                <a:solidFill>
                  <a:srgbClr val="FF0000"/>
                </a:solidFill>
              </a:rPr>
              <a:t>八王子「桑都（そうと）物語」</a:t>
            </a:r>
            <a:endParaRPr lang="ja-JP" altLang="en-US" b="1" dirty="0">
              <a:solidFill>
                <a:srgbClr val="FF0000"/>
              </a:solidFill>
            </a:endParaRPr>
          </a:p>
          <a:p>
            <a:pPr marL="0" indent="0">
              <a:buNone/>
            </a:pPr>
            <a:r>
              <a:rPr lang="ja-JP" altLang="en-US" dirty="0"/>
              <a:t>　</a:t>
            </a:r>
            <a:endParaRPr lang="ja-JP" altLang="en-US" sz="2000" b="1" dirty="0" smtClean="0"/>
          </a:p>
          <a:p>
            <a:pPr marL="0" indent="0">
              <a:buNone/>
            </a:pPr>
            <a:r>
              <a:rPr lang="en-US" altLang="ja-JP" sz="1800" b="1" dirty="0" smtClean="0"/>
              <a:t>【</a:t>
            </a:r>
            <a:r>
              <a:rPr lang="ja-JP" altLang="en-US" sz="1800" b="1" dirty="0"/>
              <a:t>リンク</a:t>
            </a:r>
            <a:r>
              <a:rPr lang="en-US" altLang="ja-JP" sz="1800" b="1" dirty="0"/>
              <a:t>】</a:t>
            </a:r>
            <a:r>
              <a:rPr lang="en-US" altLang="ja-JP" sz="1800" b="1" dirty="0">
                <a:hlinkClick r:id="rId2"/>
              </a:rPr>
              <a:t>https://japan-heritage.bunka.go.jp/ja/stories/story088</a:t>
            </a:r>
            <a:r>
              <a:rPr lang="en-US" altLang="ja-JP" sz="1800" b="1" dirty="0" smtClean="0">
                <a:hlinkClick r:id="rId2"/>
              </a:rPr>
              <a:t>/</a:t>
            </a:r>
            <a:endParaRPr lang="ja-JP" altLang="en-US" sz="1800" b="1" dirty="0" smtClean="0"/>
          </a:p>
          <a:p>
            <a:pPr marL="0" indent="0">
              <a:buNone/>
            </a:pPr>
            <a:r>
              <a:rPr lang="en-US" altLang="ja-JP" sz="1800" b="1" dirty="0" smtClean="0"/>
              <a:t>https</a:t>
            </a:r>
            <a:r>
              <a:rPr lang="en-US" altLang="ja-JP" sz="1800" b="1" dirty="0"/>
              <a:t>://japan-heritage.bunka.go.jp/ja/special/sp21/hachihaku/top.html</a:t>
            </a:r>
            <a:r>
              <a:rPr lang="ja-JP" altLang="en-US" b="1" dirty="0"/>
              <a:t>　　</a:t>
            </a:r>
            <a:endParaRPr lang="ja-JP" altLang="ja-JP" dirty="0"/>
          </a:p>
          <a:p>
            <a:pPr marL="0" indent="0">
              <a:buNone/>
            </a:pPr>
            <a:endParaRPr lang="ja-JP" altLang="ja-JP" dirty="0" smtClean="0"/>
          </a:p>
          <a:p>
            <a:pPr marL="0" indent="0">
              <a:buNone/>
            </a:pPr>
            <a:r>
              <a:rPr lang="ja-JP" altLang="en-US" sz="1600" b="1" dirty="0" smtClean="0">
                <a:latin typeface="+mj-ea"/>
                <a:ea typeface="+mj-ea"/>
              </a:rPr>
              <a:t>戦国</a:t>
            </a:r>
            <a:r>
              <a:rPr lang="ja-JP" altLang="en-US" sz="1600" b="1" dirty="0">
                <a:latin typeface="+mj-ea"/>
                <a:ea typeface="+mj-ea"/>
              </a:rPr>
              <a:t>時代、北条氏照によって滝山城、八王子城が築かれ、八王子の都市づくりがスタート</a:t>
            </a:r>
          </a:p>
          <a:p>
            <a:pPr marL="0" indent="0">
              <a:buNone/>
            </a:pPr>
            <a:r>
              <a:rPr lang="ja-JP" altLang="en-US" sz="1600" b="1" dirty="0">
                <a:latin typeface="+mj-ea"/>
                <a:ea typeface="+mj-ea"/>
              </a:rPr>
              <a:t>しました。その後、江戸時代には武田遺臣である大久保長安、千人同心達の活躍により</a:t>
            </a:r>
          </a:p>
          <a:p>
            <a:pPr marL="0" indent="0">
              <a:buNone/>
            </a:pPr>
            <a:r>
              <a:rPr lang="ja-JP" altLang="en-US" sz="1600" b="1" dirty="0">
                <a:latin typeface="+mj-ea"/>
                <a:ea typeface="+mj-ea"/>
              </a:rPr>
              <a:t>八王子は近世都市として整備が進み、やがて「桑都」として文明開化に寄与していきます。</a:t>
            </a:r>
          </a:p>
          <a:p>
            <a:pPr marL="0" indent="0">
              <a:buNone/>
            </a:pPr>
            <a:endParaRPr lang="ja-JP" altLang="en-US" sz="1600" b="1" dirty="0">
              <a:latin typeface="+mj-ea"/>
              <a:ea typeface="+mj-ea"/>
            </a:endParaRPr>
          </a:p>
          <a:p>
            <a:pPr marL="0" indent="0">
              <a:buNone/>
            </a:pPr>
            <a:r>
              <a:rPr lang="ja-JP" altLang="en-US" sz="1600" b="1" dirty="0"/>
              <a:t>桑都日本遺産センター 八王子</a:t>
            </a:r>
            <a:r>
              <a:rPr lang="ja-JP" altLang="en-US" sz="1600" b="1" dirty="0" smtClean="0"/>
              <a:t>博物館</a:t>
            </a:r>
            <a:endParaRPr lang="en-US" altLang="ja-JP" sz="1600" b="1" dirty="0" smtClean="0"/>
          </a:p>
          <a:p>
            <a:pPr marL="0" indent="0">
              <a:buNone/>
            </a:pPr>
            <a:r>
              <a:rPr lang="en-US" altLang="ja-JP" sz="1600" b="1" dirty="0" smtClean="0">
                <a:hlinkClick r:id="rId3"/>
              </a:rPr>
              <a:t>https</a:t>
            </a:r>
            <a:r>
              <a:rPr lang="en-US" altLang="ja-JP" sz="1600" b="1" dirty="0">
                <a:hlinkClick r:id="rId3"/>
              </a:rPr>
              <a:t>://</a:t>
            </a:r>
            <a:r>
              <a:rPr lang="en-US" altLang="ja-JP" sz="1600" b="1" dirty="0" smtClean="0">
                <a:hlinkClick r:id="rId3"/>
              </a:rPr>
              <a:t>www.city.hachioji.tokyo.jp/shisetsu/003/hachihaku.html</a:t>
            </a:r>
            <a:endParaRPr lang="en-US" altLang="ja-JP" sz="1600" b="1" dirty="0" smtClean="0"/>
          </a:p>
          <a:p>
            <a:pPr marL="0" indent="0">
              <a:buNone/>
            </a:pPr>
            <a:r>
              <a:rPr lang="ja-JP" altLang="en-US" sz="1600" b="1" dirty="0"/>
              <a:t/>
            </a:r>
            <a:br>
              <a:rPr lang="ja-JP" altLang="en-US" sz="1600" b="1" dirty="0"/>
            </a:br>
            <a:r>
              <a:rPr lang="ja-JP" altLang="en-US" sz="1600" b="1" dirty="0" smtClean="0">
                <a:solidFill>
                  <a:srgbClr val="7030A0"/>
                </a:solidFill>
                <a:latin typeface="+mj-ea"/>
                <a:ea typeface="+mj-ea"/>
              </a:rPr>
              <a:t>桑</a:t>
            </a:r>
            <a:r>
              <a:rPr lang="ja-JP" altLang="en-US" sz="1600" b="1" dirty="0">
                <a:solidFill>
                  <a:srgbClr val="7030A0"/>
                </a:solidFill>
                <a:latin typeface="+mj-ea"/>
                <a:ea typeface="+mj-ea"/>
              </a:rPr>
              <a:t>都日本遺産センター 八王子博物館（愛称・はちはく）は、</a:t>
            </a:r>
            <a:br>
              <a:rPr lang="ja-JP" altLang="en-US" sz="1600" b="1" dirty="0">
                <a:solidFill>
                  <a:srgbClr val="7030A0"/>
                </a:solidFill>
                <a:latin typeface="+mj-ea"/>
                <a:ea typeface="+mj-ea"/>
              </a:rPr>
            </a:br>
            <a:r>
              <a:rPr lang="ja-JP" altLang="en-US" sz="1600" b="1" dirty="0">
                <a:solidFill>
                  <a:srgbClr val="7030A0"/>
                </a:solidFill>
                <a:latin typeface="+mj-ea"/>
                <a:ea typeface="+mj-ea"/>
              </a:rPr>
              <a:t>日本遺産「霊気満山 高尾山 ～人々の祈りが紡ぐ桑都物語～」</a:t>
            </a:r>
            <a:br>
              <a:rPr lang="ja-JP" altLang="en-US" sz="1600" b="1" dirty="0">
                <a:solidFill>
                  <a:srgbClr val="7030A0"/>
                </a:solidFill>
                <a:latin typeface="+mj-ea"/>
                <a:ea typeface="+mj-ea"/>
              </a:rPr>
            </a:br>
            <a:r>
              <a:rPr lang="ja-JP" altLang="en-US" sz="1600" b="1" dirty="0">
                <a:solidFill>
                  <a:srgbClr val="7030A0"/>
                </a:solidFill>
                <a:latin typeface="+mj-ea"/>
                <a:ea typeface="+mj-ea"/>
              </a:rPr>
              <a:t>を通じて、過去から現在、そして未来へとつづく</a:t>
            </a:r>
            <a:br>
              <a:rPr lang="ja-JP" altLang="en-US" sz="1600" b="1" dirty="0">
                <a:solidFill>
                  <a:srgbClr val="7030A0"/>
                </a:solidFill>
                <a:latin typeface="+mj-ea"/>
                <a:ea typeface="+mj-ea"/>
              </a:rPr>
            </a:br>
            <a:r>
              <a:rPr lang="ja-JP" altLang="en-US" sz="1600" b="1" dirty="0">
                <a:solidFill>
                  <a:srgbClr val="7030A0"/>
                </a:solidFill>
                <a:latin typeface="+mj-ea"/>
                <a:ea typeface="+mj-ea"/>
              </a:rPr>
              <a:t>八王子の歴史と文化に出会える博物館です。</a:t>
            </a:r>
            <a:br>
              <a:rPr lang="ja-JP" altLang="en-US" sz="1600" b="1" dirty="0">
                <a:solidFill>
                  <a:srgbClr val="7030A0"/>
                </a:solidFill>
                <a:latin typeface="+mj-ea"/>
                <a:ea typeface="+mj-ea"/>
              </a:rPr>
            </a:br>
            <a:r>
              <a:rPr lang="ja-JP" altLang="en-US" sz="1600" b="1" dirty="0">
                <a:solidFill>
                  <a:srgbClr val="7030A0"/>
                </a:solidFill>
                <a:latin typeface="+mj-ea"/>
                <a:ea typeface="+mj-ea"/>
              </a:rPr>
              <a:t>かつて養蚕や織物が盛んだったことから「桑都」と称されてきた</a:t>
            </a:r>
            <a:br>
              <a:rPr lang="ja-JP" altLang="en-US" sz="1600" b="1" dirty="0">
                <a:solidFill>
                  <a:srgbClr val="7030A0"/>
                </a:solidFill>
                <a:latin typeface="+mj-ea"/>
                <a:ea typeface="+mj-ea"/>
              </a:rPr>
            </a:br>
            <a:r>
              <a:rPr lang="ja-JP" altLang="en-US" sz="1600" b="1" dirty="0">
                <a:solidFill>
                  <a:srgbClr val="7030A0"/>
                </a:solidFill>
                <a:latin typeface="+mj-ea"/>
                <a:ea typeface="+mj-ea"/>
              </a:rPr>
              <a:t>八王子の魅力を発信し、市内各地の歴史文化へ誘います。 </a:t>
            </a: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351369" y="140678"/>
            <a:ext cx="8314329" cy="131126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ja-JP" sz="2900" b="1" dirty="0">
                <a:solidFill>
                  <a:srgbClr val="FF0000"/>
                </a:solidFill>
                <a:latin typeface="+mn-ea"/>
                <a:ea typeface="+mn-ea"/>
              </a:rPr>
              <a:t>３－４　近世以降の都市発展</a:t>
            </a:r>
            <a:r>
              <a:rPr lang="ja-JP" altLang="ja-JP" sz="2900" b="1" dirty="0" smtClean="0">
                <a:solidFill>
                  <a:srgbClr val="FF0000"/>
                </a:solidFill>
                <a:latin typeface="+mn-ea"/>
                <a:ea typeface="+mn-ea"/>
              </a:rPr>
              <a:t>ストーリー</a:t>
            </a:r>
            <a:r>
              <a:rPr lang="ja-JP" altLang="en-US" sz="2900" b="1" dirty="0">
                <a:solidFill>
                  <a:srgbClr val="FF0000"/>
                </a:solidFill>
                <a:latin typeface="+mn-ea"/>
                <a:ea typeface="+mn-ea"/>
              </a:rPr>
              <a:t>　</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900" b="1" dirty="0" smtClean="0">
                <a:latin typeface="+mn-ea"/>
                <a:ea typeface="+mn-ea"/>
              </a:rPr>
              <a:t>④事例紹介</a:t>
            </a:r>
            <a:endParaRPr lang="ja-JP" altLang="en-US" sz="2900" b="1" dirty="0">
              <a:latin typeface="+mn-ea"/>
              <a:ea typeface="+mn-ea"/>
            </a:endParaRPr>
          </a:p>
        </p:txBody>
      </p:sp>
    </p:spTree>
    <p:extLst>
      <p:ext uri="{BB962C8B-B14F-4D97-AF65-F5344CB8AC3E}">
        <p14:creationId xmlns:p14="http://schemas.microsoft.com/office/powerpoint/2010/main" val="3770981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90521" y="1451940"/>
            <a:ext cx="8736037" cy="5251316"/>
          </a:xfrm>
        </p:spPr>
        <p:txBody>
          <a:bodyPr>
            <a:normAutofit/>
          </a:bodyPr>
          <a:lstStyle/>
          <a:p>
            <a:pPr marL="0" indent="0">
              <a:buNone/>
            </a:pPr>
            <a:endParaRPr lang="ja-JP" altLang="en-US" sz="2000" b="1" dirty="0" smtClean="0"/>
          </a:p>
          <a:p>
            <a:pPr marL="0" indent="0">
              <a:buNone/>
            </a:pPr>
            <a:r>
              <a:rPr lang="ja-JP" altLang="en-US" sz="2000" b="1" dirty="0" smtClean="0"/>
              <a:t>横浜市</a:t>
            </a:r>
            <a:endParaRPr lang="ja-JP" altLang="en-US" sz="2000" b="1" dirty="0"/>
          </a:p>
          <a:p>
            <a:pPr marL="0" indent="0">
              <a:buNone/>
            </a:pPr>
            <a:r>
              <a:rPr lang="en-US" altLang="ja-JP" sz="1800" b="1" dirty="0" smtClean="0"/>
              <a:t>【</a:t>
            </a:r>
            <a:r>
              <a:rPr lang="ja-JP" altLang="en-US" sz="1800" b="1" dirty="0" smtClean="0"/>
              <a:t>横浜開港資料館</a:t>
            </a:r>
            <a:r>
              <a:rPr lang="en-US" altLang="ja-JP" sz="1800" b="1" dirty="0" smtClean="0"/>
              <a:t>】</a:t>
            </a:r>
            <a:endParaRPr lang="ja-JP" altLang="en-US" sz="1800" b="1" dirty="0" smtClean="0"/>
          </a:p>
          <a:p>
            <a:pPr marL="0" indent="0">
              <a:buNone/>
            </a:pPr>
            <a:r>
              <a:rPr lang="en-US" altLang="ja-JP" sz="2000" b="1" dirty="0">
                <a:hlinkClick r:id="rId2"/>
              </a:rPr>
              <a:t>http://www.kaikou.city.yokohama.jp</a:t>
            </a:r>
            <a:r>
              <a:rPr lang="en-US" altLang="ja-JP" sz="2000" b="1" dirty="0" smtClean="0">
                <a:hlinkClick r:id="rId2"/>
              </a:rPr>
              <a:t>/</a:t>
            </a:r>
            <a:endParaRPr lang="ja-JP" altLang="en-US" sz="2000" b="1" dirty="0" smtClean="0"/>
          </a:p>
          <a:p>
            <a:pPr marL="0" indent="0">
              <a:buNone/>
            </a:pPr>
            <a:endParaRPr lang="ja-JP" altLang="en-US" sz="2000" b="1" dirty="0" smtClean="0"/>
          </a:p>
          <a:p>
            <a:pPr marL="0" indent="0">
              <a:buNone/>
            </a:pPr>
            <a:r>
              <a:rPr lang="ja-JP" altLang="en-US" sz="2000" b="1" dirty="0" smtClean="0"/>
              <a:t>世界遺産　「富岡製糸場と絹産業遺跡群」</a:t>
            </a:r>
          </a:p>
          <a:p>
            <a:pPr marL="0" indent="0">
              <a:buNone/>
            </a:pPr>
            <a:r>
              <a:rPr lang="en-US" altLang="ja-JP" sz="1800" b="1" dirty="0" smtClean="0"/>
              <a:t>【</a:t>
            </a:r>
            <a:r>
              <a:rPr lang="ja-JP" altLang="en-US" sz="1800" b="1" dirty="0" smtClean="0"/>
              <a:t>富岡製糸場</a:t>
            </a:r>
            <a:r>
              <a:rPr lang="en-US" altLang="ja-JP" sz="1800" b="1" dirty="0" smtClean="0"/>
              <a:t>】</a:t>
            </a:r>
            <a:endParaRPr lang="ja-JP" altLang="en-US" sz="1800" b="1" dirty="0" smtClean="0"/>
          </a:p>
          <a:p>
            <a:pPr marL="0" indent="0">
              <a:buNone/>
            </a:pPr>
            <a:r>
              <a:rPr lang="en-US" altLang="ja-JP" sz="2000" b="1" dirty="0">
                <a:hlinkClick r:id="rId3"/>
              </a:rPr>
              <a:t>http://www.tomioka-silk.jp/tomioka-silk-mill</a:t>
            </a:r>
            <a:r>
              <a:rPr lang="en-US" altLang="ja-JP" sz="2000" b="1" dirty="0" smtClean="0">
                <a:hlinkClick r:id="rId3"/>
              </a:rPr>
              <a:t>/</a:t>
            </a:r>
            <a:endParaRPr lang="ja-JP" altLang="en-US" sz="2000" b="1" dirty="0" smtClean="0"/>
          </a:p>
          <a:p>
            <a:pPr marL="0" indent="0">
              <a:buNone/>
            </a:pPr>
            <a:endParaRPr lang="ja-JP" altLang="en-US" sz="2000" b="1" dirty="0">
              <a:solidFill>
                <a:srgbClr val="7030A0"/>
              </a:solidFill>
              <a:latin typeface="+mj-ea"/>
              <a:ea typeface="+mj-ea"/>
            </a:endParaRPr>
          </a:p>
          <a:p>
            <a:pPr marL="0" indent="0">
              <a:buNone/>
            </a:pPr>
            <a:r>
              <a:rPr lang="ja-JP" altLang="en-US" sz="2000" b="1" dirty="0" smtClean="0"/>
              <a:t>日本遺産</a:t>
            </a:r>
            <a:r>
              <a:rPr lang="ja-JP" altLang="en-US" sz="2000" b="1" dirty="0"/>
              <a:t>　</a:t>
            </a:r>
            <a:r>
              <a:rPr lang="ja-JP" altLang="en-US" sz="2000" b="1" dirty="0" smtClean="0"/>
              <a:t>「</a:t>
            </a:r>
            <a:r>
              <a:rPr lang="ja-JP" altLang="en-US" sz="2000" b="1" dirty="0" err="1" smtClean="0"/>
              <a:t>かかあ</a:t>
            </a:r>
            <a:r>
              <a:rPr lang="ja-JP" altLang="en-US" sz="2000" b="1" dirty="0" smtClean="0"/>
              <a:t>天下　ぐんまの絹物語」</a:t>
            </a:r>
          </a:p>
          <a:p>
            <a:pPr marL="0" indent="0">
              <a:buNone/>
            </a:pPr>
            <a:r>
              <a:rPr lang="en-US" altLang="ja-JP" sz="2000" b="1" dirty="0">
                <a:hlinkClick r:id="rId4"/>
              </a:rPr>
              <a:t>https://japan-heritage.bunka.go.jp/ja/stories/story002</a:t>
            </a:r>
            <a:r>
              <a:rPr lang="en-US" altLang="ja-JP" sz="2000" b="1" dirty="0" smtClean="0">
                <a:hlinkClick r:id="rId4"/>
              </a:rPr>
              <a:t>/</a:t>
            </a:r>
            <a:endParaRPr lang="ja-JP" altLang="en-US" sz="2000" b="1" dirty="0" smtClean="0"/>
          </a:p>
          <a:p>
            <a:pPr marL="0" indent="0">
              <a:buNone/>
            </a:pPr>
            <a:endParaRPr lang="ja-JP" altLang="en-US" sz="2000" b="1" dirty="0"/>
          </a:p>
          <a:p>
            <a:pPr marL="0" indent="0">
              <a:buNone/>
            </a:pPr>
            <a:endParaRPr lang="ja-JP" altLang="en-US" sz="2000" b="1" dirty="0">
              <a:solidFill>
                <a:srgbClr val="7030A0"/>
              </a:solidFill>
              <a:latin typeface="+mj-ea"/>
              <a:ea typeface="+mj-ea"/>
            </a:endParaRP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351369" y="140678"/>
            <a:ext cx="8314329" cy="131126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ja-JP" sz="2900" b="1" dirty="0">
                <a:solidFill>
                  <a:srgbClr val="7030A0"/>
                </a:solidFill>
                <a:latin typeface="+mn-ea"/>
                <a:ea typeface="+mn-ea"/>
              </a:rPr>
              <a:t>３－４　近世以降の都市発展</a:t>
            </a:r>
            <a:r>
              <a:rPr lang="ja-JP" altLang="ja-JP" sz="2900" b="1" dirty="0" smtClean="0">
                <a:solidFill>
                  <a:srgbClr val="7030A0"/>
                </a:solidFill>
                <a:latin typeface="+mn-ea"/>
                <a:ea typeface="+mn-ea"/>
              </a:rPr>
              <a:t>ストーリー</a:t>
            </a:r>
            <a:r>
              <a:rPr lang="ja-JP" altLang="en-US" sz="2900" b="1" dirty="0">
                <a:solidFill>
                  <a:srgbClr val="FF0000"/>
                </a:solidFill>
                <a:latin typeface="+mn-ea"/>
                <a:ea typeface="+mn-ea"/>
              </a:rPr>
              <a:t>　</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900" b="1" dirty="0" smtClean="0">
                <a:solidFill>
                  <a:srgbClr val="FF0000"/>
                </a:solidFill>
                <a:latin typeface="+mn-ea"/>
                <a:ea typeface="+mn-ea"/>
              </a:rPr>
              <a:t>⑤文明開化と都市</a:t>
            </a:r>
            <a:endParaRPr lang="ja-JP" altLang="en-US" sz="2900" b="1" dirty="0">
              <a:solidFill>
                <a:srgbClr val="FF0000"/>
              </a:solidFill>
              <a:latin typeface="+mn-ea"/>
              <a:ea typeface="+mn-ea"/>
            </a:endParaRPr>
          </a:p>
        </p:txBody>
      </p:sp>
    </p:spTree>
    <p:extLst>
      <p:ext uri="{BB962C8B-B14F-4D97-AF65-F5344CB8AC3E}">
        <p14:creationId xmlns:p14="http://schemas.microsoft.com/office/powerpoint/2010/main" val="3804410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07963" y="1606684"/>
            <a:ext cx="8736037" cy="5251316"/>
          </a:xfrm>
        </p:spPr>
        <p:txBody>
          <a:bodyPr>
            <a:normAutofit/>
          </a:bodyPr>
          <a:lstStyle/>
          <a:p>
            <a:pPr marL="0" indent="0">
              <a:buNone/>
            </a:pPr>
            <a:r>
              <a:rPr lang="ja-JP" altLang="ja-JP" b="1" dirty="0"/>
              <a:t>　</a:t>
            </a:r>
            <a:r>
              <a:rPr lang="ja-JP" altLang="en-US" sz="2400" b="1" dirty="0"/>
              <a:t>　</a:t>
            </a:r>
            <a:r>
              <a:rPr lang="ja-JP" altLang="ja-JP" sz="2400" b="1" dirty="0"/>
              <a:t>　</a:t>
            </a:r>
            <a:r>
              <a:rPr lang="ja-JP" altLang="en-US" sz="2400" b="1" dirty="0"/>
              <a:t>　　</a:t>
            </a:r>
            <a:r>
              <a:rPr lang="ja-JP" altLang="ja-JP" sz="2400" b="1" dirty="0"/>
              <a:t>　</a:t>
            </a:r>
            <a:r>
              <a:rPr lang="ja-JP" altLang="en-US" sz="2400" b="1" dirty="0"/>
              <a:t>　</a:t>
            </a:r>
          </a:p>
          <a:p>
            <a:pPr marL="0" indent="0">
              <a:buNone/>
            </a:pPr>
            <a:r>
              <a:rPr lang="en-US" altLang="ja-JP" sz="1800" b="1" dirty="0" smtClean="0">
                <a:latin typeface="+mn-ea"/>
              </a:rPr>
              <a:t>【</a:t>
            </a:r>
            <a:r>
              <a:rPr lang="ja-JP" altLang="en-US" sz="1800" b="1" dirty="0" smtClean="0">
                <a:latin typeface="+mn-ea"/>
              </a:rPr>
              <a:t>国土交通省ＨＰ</a:t>
            </a:r>
            <a:r>
              <a:rPr lang="en-US" altLang="ja-JP" sz="1800" b="1" dirty="0" smtClean="0">
                <a:latin typeface="+mn-ea"/>
              </a:rPr>
              <a:t>】</a:t>
            </a:r>
            <a:r>
              <a:rPr lang="ja-JP" altLang="en-US" sz="1800" b="1" dirty="0" smtClean="0">
                <a:latin typeface="+mn-ea"/>
              </a:rPr>
              <a:t>鉄道主要年表</a:t>
            </a:r>
          </a:p>
          <a:p>
            <a:pPr marL="0" indent="0">
              <a:buNone/>
            </a:pPr>
            <a:r>
              <a:rPr lang="en-US" altLang="ja-JP" sz="2000" dirty="0" smtClean="0">
                <a:hlinkClick r:id="rId2"/>
              </a:rPr>
              <a:t>https</a:t>
            </a:r>
            <a:r>
              <a:rPr lang="en-US" altLang="ja-JP" sz="2000" dirty="0">
                <a:hlinkClick r:id="rId2"/>
              </a:rPr>
              <a:t>://</a:t>
            </a:r>
            <a:r>
              <a:rPr lang="en-US" altLang="ja-JP" sz="2000" dirty="0" smtClean="0">
                <a:hlinkClick r:id="rId2"/>
              </a:rPr>
              <a:t>www.mlit.go.jp/common/000227427.pdf</a:t>
            </a:r>
            <a:endParaRPr lang="ja-JP" altLang="en-US" sz="2000" dirty="0" smtClean="0"/>
          </a:p>
          <a:p>
            <a:pPr marL="0" indent="0">
              <a:lnSpc>
                <a:spcPct val="100000"/>
              </a:lnSpc>
              <a:buNone/>
            </a:pPr>
            <a:endParaRPr lang="ja-JP" altLang="en-US" sz="2000" b="1" dirty="0">
              <a:latin typeface="ＭＳ ゴシック" panose="020B0609070205080204" pitchFamily="49" charset="-128"/>
              <a:ea typeface="ＭＳ ゴシック" panose="020B0609070205080204" pitchFamily="49" charset="-128"/>
            </a:endParaRPr>
          </a:p>
          <a:p>
            <a:pPr marL="0" indent="0">
              <a:lnSpc>
                <a:spcPct val="100000"/>
              </a:lnSpc>
              <a:buNone/>
            </a:pPr>
            <a:r>
              <a:rPr lang="en-US" altLang="ja-JP" sz="1800" b="1" dirty="0" smtClean="0">
                <a:latin typeface="+mn-ea"/>
              </a:rPr>
              <a:t>【(</a:t>
            </a:r>
            <a:r>
              <a:rPr lang="ja-JP" altLang="en-US" sz="1800" b="1" dirty="0" smtClean="0">
                <a:latin typeface="+mn-ea"/>
              </a:rPr>
              <a:t>一社</a:t>
            </a:r>
            <a:r>
              <a:rPr lang="en-US" altLang="ja-JP" sz="1800" b="1" dirty="0" smtClean="0">
                <a:latin typeface="+mn-ea"/>
              </a:rPr>
              <a:t>)</a:t>
            </a:r>
            <a:r>
              <a:rPr lang="ja-JP" altLang="en-US" sz="1800" b="1" dirty="0" smtClean="0">
                <a:latin typeface="+mn-ea"/>
              </a:rPr>
              <a:t>日本民営鉄道協会ＨＰ</a:t>
            </a:r>
            <a:r>
              <a:rPr lang="en-US" altLang="ja-JP" sz="1800" b="1" dirty="0" smtClean="0">
                <a:latin typeface="+mn-ea"/>
              </a:rPr>
              <a:t>】</a:t>
            </a:r>
            <a:r>
              <a:rPr lang="ja-JP" altLang="en-US" sz="1800" b="1" dirty="0" smtClean="0">
                <a:latin typeface="+mn-ea"/>
              </a:rPr>
              <a:t>「鉄道豆知識」</a:t>
            </a:r>
            <a:r>
              <a:rPr lang="ja-JP" altLang="en-US" sz="1800" b="1" dirty="0" smtClean="0"/>
              <a:t>鉄道</a:t>
            </a:r>
            <a:r>
              <a:rPr lang="en-US" altLang="ja-JP" sz="1800" b="1" dirty="0"/>
              <a:t>Q</a:t>
            </a:r>
            <a:r>
              <a:rPr lang="ja-JP" altLang="en-US" sz="1800" b="1" dirty="0"/>
              <a:t>＆</a:t>
            </a:r>
            <a:r>
              <a:rPr lang="en-US" altLang="ja-JP" sz="1800" b="1" dirty="0"/>
              <a:t>A</a:t>
            </a:r>
          </a:p>
          <a:p>
            <a:pPr marL="0" indent="0">
              <a:lnSpc>
                <a:spcPct val="100000"/>
              </a:lnSpc>
              <a:buNone/>
            </a:pPr>
            <a:r>
              <a:rPr lang="ja-JP" altLang="en-US" sz="1800" b="1" dirty="0" smtClean="0">
                <a:solidFill>
                  <a:srgbClr val="7030A0"/>
                </a:solidFill>
              </a:rPr>
              <a:t>最も</a:t>
            </a:r>
            <a:r>
              <a:rPr lang="ja-JP" altLang="en-US" sz="1800" b="1" dirty="0">
                <a:solidFill>
                  <a:srgbClr val="7030A0"/>
                </a:solidFill>
              </a:rPr>
              <a:t>古い民営鉄道って、どこの会社ですか</a:t>
            </a:r>
            <a:r>
              <a:rPr lang="ja-JP" altLang="en-US" sz="1800" b="1" dirty="0" smtClean="0">
                <a:solidFill>
                  <a:srgbClr val="7030A0"/>
                </a:solidFill>
              </a:rPr>
              <a:t>？　また</a:t>
            </a:r>
            <a:r>
              <a:rPr lang="ja-JP" altLang="en-US" sz="1800" b="1" dirty="0">
                <a:solidFill>
                  <a:srgbClr val="7030A0"/>
                </a:solidFill>
              </a:rPr>
              <a:t>、初めての路線はどこですか</a:t>
            </a:r>
            <a:r>
              <a:rPr lang="ja-JP" altLang="en-US" sz="1800" b="1" dirty="0" smtClean="0">
                <a:solidFill>
                  <a:srgbClr val="7030A0"/>
                </a:solidFill>
              </a:rPr>
              <a:t>？</a:t>
            </a:r>
          </a:p>
          <a:p>
            <a:pPr marL="0" indent="0">
              <a:lnSpc>
                <a:spcPct val="100000"/>
              </a:lnSpc>
              <a:buNone/>
            </a:pPr>
            <a:r>
              <a:rPr lang="en-US" altLang="ja-JP" sz="1800" b="1" dirty="0">
                <a:latin typeface="+mn-ea"/>
                <a:hlinkClick r:id="rId3"/>
              </a:rPr>
              <a:t>https://</a:t>
            </a:r>
            <a:r>
              <a:rPr lang="en-US" altLang="ja-JP" sz="1800" b="1" dirty="0" smtClean="0">
                <a:latin typeface="+mn-ea"/>
                <a:hlinkClick r:id="rId3"/>
              </a:rPr>
              <a:t>www.mintetsu.or.jp/knowledge/faq/24.html</a:t>
            </a:r>
            <a:endParaRPr lang="ja-JP" altLang="en-US" sz="1800" b="1" dirty="0" smtClean="0">
              <a:latin typeface="+mn-ea"/>
            </a:endParaRPr>
          </a:p>
          <a:p>
            <a:pPr marL="0" indent="0">
              <a:lnSpc>
                <a:spcPct val="100000"/>
              </a:lnSpc>
              <a:buNone/>
            </a:pPr>
            <a:endParaRPr lang="ja-JP" altLang="en-US" sz="1800" b="1" dirty="0">
              <a:latin typeface="+mn-ea"/>
            </a:endParaRPr>
          </a:p>
          <a:p>
            <a:pPr marL="0" indent="0">
              <a:buNone/>
            </a:pPr>
            <a:r>
              <a:rPr lang="en-US" altLang="ja-JP" sz="1800" b="1" dirty="0" smtClean="0">
                <a:latin typeface="+mn-ea"/>
              </a:rPr>
              <a:t>【</a:t>
            </a:r>
            <a:r>
              <a:rPr lang="ja-JP" altLang="en-US" sz="1800" b="1" dirty="0" smtClean="0">
                <a:latin typeface="+mn-ea"/>
              </a:rPr>
              <a:t>東京都都市整備局ＨＰ</a:t>
            </a:r>
            <a:r>
              <a:rPr lang="en-US" altLang="ja-JP" sz="1800" b="1" dirty="0" smtClean="0">
                <a:latin typeface="+mn-ea"/>
              </a:rPr>
              <a:t>】</a:t>
            </a:r>
            <a:r>
              <a:rPr lang="ja-JP" altLang="en-US" sz="1800" b="1" dirty="0" smtClean="0">
                <a:latin typeface="+mn-ea"/>
              </a:rPr>
              <a:t>馬車鉄道から路面電車へ</a:t>
            </a:r>
            <a:endParaRPr lang="ja-JP" altLang="en-US" sz="1800" b="1" dirty="0">
              <a:latin typeface="+mn-ea"/>
            </a:endParaRPr>
          </a:p>
          <a:p>
            <a:pPr marL="0" indent="0">
              <a:lnSpc>
                <a:spcPct val="100000"/>
              </a:lnSpc>
              <a:buNone/>
            </a:pPr>
            <a:r>
              <a:rPr lang="en-US" altLang="ja-JP" sz="1800" b="1" dirty="0" smtClean="0">
                <a:latin typeface="+mn-ea"/>
                <a:hlinkClick r:id="rId4"/>
              </a:rPr>
              <a:t>https</a:t>
            </a:r>
            <a:r>
              <a:rPr lang="en-US" altLang="ja-JP" sz="1800" b="1" dirty="0">
                <a:latin typeface="+mn-ea"/>
                <a:hlinkClick r:id="rId4"/>
              </a:rPr>
              <a:t>://</a:t>
            </a:r>
            <a:r>
              <a:rPr lang="en-US" altLang="ja-JP" sz="1800" b="1" dirty="0" smtClean="0">
                <a:latin typeface="+mn-ea"/>
                <a:hlinkClick r:id="rId4"/>
              </a:rPr>
              <a:t>www.toshiseibi.metro.tokyo.lg.jp/keikaku_chousa_singikai/pdf/tokyotoshizukuri/1_02.pdf</a:t>
            </a:r>
            <a:endParaRPr lang="ja-JP" altLang="en-US" sz="1800" b="1" dirty="0" smtClean="0">
              <a:latin typeface="+mn-ea"/>
            </a:endParaRPr>
          </a:p>
          <a:p>
            <a:pPr marL="0" indent="0">
              <a:lnSpc>
                <a:spcPct val="100000"/>
              </a:lnSpc>
              <a:buNone/>
            </a:pPr>
            <a:r>
              <a:rPr lang="ja-JP" altLang="en-US" sz="1800" b="1" dirty="0">
                <a:latin typeface="+mn-ea"/>
              </a:rPr>
              <a:t/>
            </a:r>
            <a:br>
              <a:rPr lang="ja-JP" altLang="en-US" sz="1800" b="1" dirty="0">
                <a:latin typeface="+mn-ea"/>
              </a:rPr>
            </a:br>
            <a:endParaRPr lang="ja-JP" altLang="en-US" sz="1800" b="1" dirty="0">
              <a:latin typeface="+mn-ea"/>
            </a:endParaRPr>
          </a:p>
          <a:p>
            <a:pPr marL="0" indent="0">
              <a:buNone/>
            </a:pPr>
            <a:endParaRPr lang="ja-JP" altLang="ja-JP" dirty="0"/>
          </a:p>
          <a:p>
            <a:pPr marL="0" indent="0">
              <a:buNone/>
            </a:pPr>
            <a:endParaRPr lang="ja-JP" altLang="en-US" b="1" dirty="0"/>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628650" y="153988"/>
            <a:ext cx="7886700" cy="13081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700" b="1" dirty="0">
                <a:solidFill>
                  <a:srgbClr val="7030A0"/>
                </a:solidFill>
                <a:latin typeface="+mn-ea"/>
                <a:ea typeface="+mn-ea"/>
              </a:rPr>
              <a:t>３－</a:t>
            </a:r>
            <a:r>
              <a:rPr lang="ja-JP" altLang="en-US" sz="2700" b="1" dirty="0">
                <a:solidFill>
                  <a:srgbClr val="7030A0"/>
                </a:solidFill>
                <a:latin typeface="+mn-ea"/>
                <a:ea typeface="+mn-ea"/>
              </a:rPr>
              <a:t>５</a:t>
            </a:r>
            <a:r>
              <a:rPr lang="ja-JP" altLang="ja-JP" sz="2700" b="1" dirty="0">
                <a:solidFill>
                  <a:srgbClr val="7030A0"/>
                </a:solidFill>
                <a:latin typeface="+mn-ea"/>
                <a:ea typeface="+mn-ea"/>
              </a:rPr>
              <a:t>　</a:t>
            </a:r>
            <a:r>
              <a:rPr lang="ja-JP" altLang="en-US" sz="2700" b="1" dirty="0" smtClean="0">
                <a:solidFill>
                  <a:srgbClr val="7030A0"/>
                </a:solidFill>
                <a:latin typeface="+mn-ea"/>
                <a:ea typeface="+mn-ea"/>
              </a:rPr>
              <a:t>首都圏としての発展</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700" b="1" dirty="0" smtClean="0">
                <a:solidFill>
                  <a:srgbClr val="FF0000"/>
                </a:solidFill>
                <a:latin typeface="+mn-ea"/>
                <a:ea typeface="+mn-ea"/>
              </a:rPr>
              <a:t>①明治以降　馬車鉄道から路面電車へ　</a:t>
            </a:r>
            <a:endParaRPr lang="ja-JP" altLang="en-US" sz="2700" b="1" dirty="0">
              <a:solidFill>
                <a:srgbClr val="FF0000"/>
              </a:solidFill>
              <a:latin typeface="+mn-ea"/>
              <a:ea typeface="+mn-ea"/>
            </a:endParaRPr>
          </a:p>
        </p:txBody>
      </p:sp>
    </p:spTree>
    <p:extLst>
      <p:ext uri="{BB962C8B-B14F-4D97-AF65-F5344CB8AC3E}">
        <p14:creationId xmlns:p14="http://schemas.microsoft.com/office/powerpoint/2010/main" val="4129668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07963" y="1606684"/>
            <a:ext cx="8736037" cy="5251316"/>
          </a:xfrm>
        </p:spPr>
        <p:txBody>
          <a:bodyPr>
            <a:normAutofit fontScale="92500" lnSpcReduction="10000"/>
          </a:bodyPr>
          <a:lstStyle/>
          <a:p>
            <a:pPr marL="0" indent="0">
              <a:buNone/>
            </a:pPr>
            <a:r>
              <a:rPr lang="ja-JP" altLang="ja-JP" b="1" dirty="0"/>
              <a:t>　</a:t>
            </a:r>
            <a:r>
              <a:rPr lang="ja-JP" altLang="en-US" sz="2400" b="1" dirty="0"/>
              <a:t>　</a:t>
            </a:r>
            <a:r>
              <a:rPr lang="ja-JP" altLang="ja-JP" sz="2400" b="1" dirty="0"/>
              <a:t>　</a:t>
            </a:r>
            <a:r>
              <a:rPr lang="ja-JP" altLang="en-US" sz="2400" b="1" dirty="0"/>
              <a:t>　　</a:t>
            </a:r>
            <a:r>
              <a:rPr lang="ja-JP" altLang="ja-JP" sz="2400" b="1" dirty="0"/>
              <a:t>　</a:t>
            </a:r>
            <a:r>
              <a:rPr lang="ja-JP" altLang="en-US" sz="2400" b="1" dirty="0"/>
              <a:t>　</a:t>
            </a:r>
          </a:p>
          <a:p>
            <a:pPr marL="0" indent="0">
              <a:buNone/>
            </a:pPr>
            <a:r>
              <a:rPr lang="en-US" altLang="ja-JP" sz="1800" b="1" dirty="0" smtClean="0">
                <a:latin typeface="+mn-ea"/>
              </a:rPr>
              <a:t>【</a:t>
            </a:r>
            <a:r>
              <a:rPr lang="ja-JP" altLang="en-US" sz="1800" b="1" dirty="0" smtClean="0">
                <a:latin typeface="+mn-ea"/>
              </a:rPr>
              <a:t>内閣府防災ＨＰ</a:t>
            </a:r>
            <a:r>
              <a:rPr lang="en-US" altLang="ja-JP" sz="1800" b="1" dirty="0" smtClean="0">
                <a:latin typeface="+mn-ea"/>
              </a:rPr>
              <a:t>】</a:t>
            </a:r>
            <a:r>
              <a:rPr lang="ja-JP" altLang="en-US" sz="1900" b="1" dirty="0">
                <a:latin typeface="+mn-ea"/>
              </a:rPr>
              <a:t>災害教訓の継承に関する専門調査会報告書　平成</a:t>
            </a:r>
            <a:r>
              <a:rPr lang="en-US" altLang="ja-JP" sz="1900" b="1" dirty="0">
                <a:latin typeface="+mn-ea"/>
              </a:rPr>
              <a:t>20</a:t>
            </a:r>
            <a:r>
              <a:rPr lang="ja-JP" altLang="en-US" sz="1900" b="1" dirty="0">
                <a:latin typeface="+mn-ea"/>
              </a:rPr>
              <a:t>年</a:t>
            </a:r>
            <a:r>
              <a:rPr lang="en-US" altLang="ja-JP" sz="1900" b="1" dirty="0">
                <a:latin typeface="+mn-ea"/>
              </a:rPr>
              <a:t>3</a:t>
            </a:r>
            <a:r>
              <a:rPr lang="ja-JP" altLang="en-US" sz="1900" b="1" dirty="0">
                <a:latin typeface="+mn-ea"/>
              </a:rPr>
              <a:t>月</a:t>
            </a:r>
          </a:p>
          <a:p>
            <a:pPr marL="0" indent="0">
              <a:buNone/>
            </a:pPr>
            <a:r>
              <a:rPr lang="en-US" altLang="zh-TW" sz="1900" b="1" dirty="0">
                <a:solidFill>
                  <a:srgbClr val="7030A0"/>
                </a:solidFill>
                <a:latin typeface="+mn-ea"/>
              </a:rPr>
              <a:t>1923 </a:t>
            </a:r>
            <a:r>
              <a:rPr lang="zh-TW" altLang="en-US" sz="1900" b="1" dirty="0">
                <a:solidFill>
                  <a:srgbClr val="7030A0"/>
                </a:solidFill>
                <a:latin typeface="+mn-ea"/>
              </a:rPr>
              <a:t>関東大震災</a:t>
            </a:r>
            <a:r>
              <a:rPr lang="en-US" altLang="zh-TW" sz="1900" b="1" dirty="0">
                <a:solidFill>
                  <a:srgbClr val="7030A0"/>
                </a:solidFill>
                <a:latin typeface="+mn-ea"/>
              </a:rPr>
              <a:t>【</a:t>
            </a:r>
            <a:r>
              <a:rPr lang="zh-TW" altLang="en-US" sz="1900" b="1" dirty="0">
                <a:solidFill>
                  <a:srgbClr val="7030A0"/>
                </a:solidFill>
                <a:latin typeface="+mn-ea"/>
              </a:rPr>
              <a:t>第３編</a:t>
            </a:r>
            <a:r>
              <a:rPr lang="en-US" altLang="zh-TW" sz="1900" b="1" dirty="0">
                <a:solidFill>
                  <a:srgbClr val="7030A0"/>
                </a:solidFill>
                <a:latin typeface="+mn-ea"/>
              </a:rPr>
              <a:t>】</a:t>
            </a:r>
          </a:p>
          <a:p>
            <a:pPr marL="0" indent="0">
              <a:buNone/>
            </a:pPr>
            <a:r>
              <a:rPr lang="en-US" altLang="ja-JP" sz="2000" dirty="0" smtClean="0">
                <a:hlinkClick r:id="rId2"/>
              </a:rPr>
              <a:t>https</a:t>
            </a:r>
            <a:r>
              <a:rPr lang="en-US" altLang="ja-JP" sz="2000" dirty="0">
                <a:hlinkClick r:id="rId2"/>
              </a:rPr>
              <a:t>://</a:t>
            </a:r>
            <a:r>
              <a:rPr lang="en-US" altLang="ja-JP" sz="2000" dirty="0" smtClean="0">
                <a:hlinkClick r:id="rId2"/>
              </a:rPr>
              <a:t>www.bousai.go.jp/kyoiku/kyokun/kyoukunnokeishou/rep/1923_kanto_daishinsai_3/index.html</a:t>
            </a:r>
            <a:endParaRPr lang="ja-JP" altLang="en-US" sz="2000" dirty="0" smtClean="0"/>
          </a:p>
          <a:p>
            <a:pPr marL="0" indent="0">
              <a:lnSpc>
                <a:spcPct val="100000"/>
              </a:lnSpc>
              <a:buNone/>
            </a:pPr>
            <a:endParaRPr lang="ja-JP" altLang="en-US" sz="2000" b="1" dirty="0" smtClean="0">
              <a:latin typeface="ＭＳ ゴシック" panose="020B0609070205080204" pitchFamily="49" charset="-128"/>
              <a:ea typeface="ＭＳ ゴシック" panose="020B0609070205080204" pitchFamily="49" charset="-128"/>
            </a:endParaRPr>
          </a:p>
          <a:p>
            <a:pPr marL="0" indent="0">
              <a:lnSpc>
                <a:spcPct val="100000"/>
              </a:lnSpc>
              <a:buNone/>
            </a:pPr>
            <a:r>
              <a:rPr lang="en-US" altLang="ja-JP" sz="1800" b="1" dirty="0" smtClean="0">
                <a:latin typeface="+mn-ea"/>
              </a:rPr>
              <a:t>【</a:t>
            </a:r>
            <a:r>
              <a:rPr lang="ja-JP" altLang="en-US" sz="1800" b="1" dirty="0" smtClean="0">
                <a:latin typeface="+mn-ea"/>
              </a:rPr>
              <a:t>国立公文書館・アジア歴史資料センターＨＰ</a:t>
            </a:r>
            <a:r>
              <a:rPr lang="en-US" altLang="ja-JP" sz="1800" b="1" dirty="0" smtClean="0">
                <a:latin typeface="+mn-ea"/>
              </a:rPr>
              <a:t>】</a:t>
            </a:r>
            <a:endParaRPr lang="ja-JP" altLang="en-US" sz="1800" b="1" dirty="0" smtClean="0">
              <a:latin typeface="+mn-ea"/>
            </a:endParaRPr>
          </a:p>
          <a:p>
            <a:pPr marL="0" indent="0">
              <a:lnSpc>
                <a:spcPct val="100000"/>
              </a:lnSpc>
              <a:buNone/>
            </a:pPr>
            <a:r>
              <a:rPr lang="ja-JP" altLang="en-US" sz="1800" b="1" dirty="0" smtClean="0">
                <a:solidFill>
                  <a:srgbClr val="7030A0"/>
                </a:solidFill>
                <a:latin typeface="+mn-ea"/>
              </a:rPr>
              <a:t>「知っていましたか？　近代日本のこんな歴史」</a:t>
            </a:r>
            <a:endParaRPr lang="en-US" altLang="ja-JP" sz="1800" b="1" dirty="0">
              <a:solidFill>
                <a:srgbClr val="7030A0"/>
              </a:solidFill>
            </a:endParaRPr>
          </a:p>
          <a:p>
            <a:pPr marL="0" indent="0">
              <a:lnSpc>
                <a:spcPct val="100000"/>
              </a:lnSpc>
              <a:buNone/>
            </a:pPr>
            <a:r>
              <a:rPr lang="ja-JP" altLang="en-US" sz="1800" b="1" dirty="0" smtClean="0">
                <a:solidFill>
                  <a:srgbClr val="7030A0"/>
                </a:solidFill>
                <a:latin typeface="+mn-ea"/>
              </a:rPr>
              <a:t>帝都</a:t>
            </a:r>
            <a:r>
              <a:rPr lang="ja-JP" altLang="en-US" sz="1800" b="1" dirty="0">
                <a:solidFill>
                  <a:srgbClr val="7030A0"/>
                </a:solidFill>
                <a:latin typeface="+mn-ea"/>
              </a:rPr>
              <a:t>再建 ～関東大震災からの復興</a:t>
            </a:r>
            <a:r>
              <a:rPr lang="ja-JP" altLang="en-US" sz="1800" b="1" dirty="0" smtClean="0">
                <a:solidFill>
                  <a:srgbClr val="7030A0"/>
                </a:solidFill>
                <a:latin typeface="+mn-ea"/>
              </a:rPr>
              <a:t>～</a:t>
            </a:r>
          </a:p>
          <a:p>
            <a:pPr marL="0" indent="0">
              <a:lnSpc>
                <a:spcPct val="100000"/>
              </a:lnSpc>
              <a:buNone/>
            </a:pPr>
            <a:r>
              <a:rPr lang="en-US" altLang="ja-JP" sz="1800" b="1" dirty="0" smtClean="0">
                <a:latin typeface="+mn-ea"/>
              </a:rPr>
              <a:t>https</a:t>
            </a:r>
            <a:r>
              <a:rPr lang="en-US" altLang="ja-JP" sz="1800" b="1" dirty="0">
                <a:latin typeface="+mn-ea"/>
              </a:rPr>
              <a:t>://www.jacar.go.jp/modernjapan/p13.html</a:t>
            </a:r>
            <a:endParaRPr lang="ja-JP" altLang="en-US" sz="1800" b="1" dirty="0" smtClean="0">
              <a:latin typeface="+mn-ea"/>
            </a:endParaRPr>
          </a:p>
          <a:p>
            <a:pPr marL="0" indent="0">
              <a:lnSpc>
                <a:spcPct val="100000"/>
              </a:lnSpc>
              <a:buNone/>
            </a:pPr>
            <a:endParaRPr lang="ja-JP" altLang="en-US" sz="1800" b="1" dirty="0">
              <a:latin typeface="+mn-ea"/>
            </a:endParaRPr>
          </a:p>
          <a:p>
            <a:pPr marL="0" indent="0">
              <a:buNone/>
            </a:pPr>
            <a:r>
              <a:rPr lang="ja-JP" altLang="en-US" sz="1800" b="1" dirty="0" smtClean="0">
                <a:solidFill>
                  <a:srgbClr val="7030A0"/>
                </a:solidFill>
                <a:latin typeface="+mn-ea"/>
              </a:rPr>
              <a:t>特集「震災と復興　明治・大正・昭和の公文書から」</a:t>
            </a:r>
            <a:endParaRPr lang="en-US" altLang="ja-JP" sz="1800" b="1" dirty="0">
              <a:solidFill>
                <a:srgbClr val="7030A0"/>
              </a:solidFill>
            </a:endParaRPr>
          </a:p>
          <a:p>
            <a:pPr marL="0" indent="0">
              <a:lnSpc>
                <a:spcPct val="100000"/>
              </a:lnSpc>
              <a:buNone/>
            </a:pPr>
            <a:r>
              <a:rPr lang="en-US" altLang="ja-JP" sz="1800" b="1" dirty="0" smtClean="0">
                <a:latin typeface="+mn-ea"/>
                <a:hlinkClick r:id="rId3"/>
              </a:rPr>
              <a:t>https</a:t>
            </a:r>
            <a:r>
              <a:rPr lang="en-US" altLang="ja-JP" sz="1800" b="1" dirty="0">
                <a:latin typeface="+mn-ea"/>
                <a:hlinkClick r:id="rId3"/>
              </a:rPr>
              <a:t>://</a:t>
            </a:r>
            <a:r>
              <a:rPr lang="en-US" altLang="ja-JP" sz="1800" b="1" dirty="0" smtClean="0">
                <a:latin typeface="+mn-ea"/>
                <a:hlinkClick r:id="rId3"/>
              </a:rPr>
              <a:t>www.jacar.go.jp/shinsai-fukkou/eq_index01.htm</a:t>
            </a:r>
            <a:endParaRPr lang="ja-JP" altLang="en-US" sz="1800" b="1" dirty="0" smtClean="0">
              <a:latin typeface="+mn-ea"/>
            </a:endParaRPr>
          </a:p>
          <a:p>
            <a:pPr marL="0" indent="0">
              <a:lnSpc>
                <a:spcPct val="100000"/>
              </a:lnSpc>
              <a:buNone/>
            </a:pPr>
            <a:r>
              <a:rPr lang="ja-JP" altLang="en-US" sz="1800" b="1" dirty="0">
                <a:latin typeface="+mn-ea"/>
              </a:rPr>
              <a:t/>
            </a:r>
            <a:br>
              <a:rPr lang="ja-JP" altLang="en-US" sz="1800" b="1" dirty="0">
                <a:latin typeface="+mn-ea"/>
              </a:rPr>
            </a:br>
            <a:endParaRPr lang="ja-JP" altLang="en-US" sz="1800" b="1" dirty="0">
              <a:latin typeface="+mn-ea"/>
            </a:endParaRPr>
          </a:p>
          <a:p>
            <a:pPr marL="0" indent="0">
              <a:buNone/>
            </a:pPr>
            <a:endParaRPr lang="ja-JP" altLang="ja-JP" dirty="0"/>
          </a:p>
          <a:p>
            <a:pPr marL="0" indent="0">
              <a:buNone/>
            </a:pPr>
            <a:endParaRPr lang="ja-JP" altLang="en-US" b="1" dirty="0"/>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628650" y="153988"/>
            <a:ext cx="7886700" cy="1308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000" b="1" dirty="0">
                <a:solidFill>
                  <a:srgbClr val="7030A0"/>
                </a:solidFill>
                <a:latin typeface="+mn-ea"/>
                <a:ea typeface="+mn-ea"/>
              </a:rPr>
              <a:t>３－</a:t>
            </a:r>
            <a:r>
              <a:rPr lang="ja-JP" altLang="en-US" sz="2000" b="1" dirty="0">
                <a:solidFill>
                  <a:srgbClr val="7030A0"/>
                </a:solidFill>
                <a:latin typeface="+mn-ea"/>
                <a:ea typeface="+mn-ea"/>
              </a:rPr>
              <a:t>５</a:t>
            </a:r>
            <a:r>
              <a:rPr lang="ja-JP" altLang="ja-JP" sz="2000" b="1" dirty="0">
                <a:solidFill>
                  <a:srgbClr val="7030A0"/>
                </a:solidFill>
                <a:latin typeface="+mn-ea"/>
                <a:ea typeface="+mn-ea"/>
              </a:rPr>
              <a:t>　</a:t>
            </a:r>
            <a:r>
              <a:rPr lang="ja-JP" altLang="en-US" sz="2000" b="1" dirty="0" smtClean="0">
                <a:solidFill>
                  <a:srgbClr val="7030A0"/>
                </a:solidFill>
                <a:latin typeface="+mn-ea"/>
                <a:ea typeface="+mn-ea"/>
              </a:rPr>
              <a:t>首都圏としての発展</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400" b="1" dirty="0" smtClean="0">
                <a:solidFill>
                  <a:srgbClr val="FF0000"/>
                </a:solidFill>
                <a:latin typeface="+mn-ea"/>
                <a:ea typeface="+mn-ea"/>
              </a:rPr>
              <a:t>②　関東大震災と震災復興　</a:t>
            </a:r>
            <a:endParaRPr lang="ja-JP" altLang="en-US" sz="2400" b="1" dirty="0">
              <a:solidFill>
                <a:srgbClr val="FF0000"/>
              </a:solidFill>
              <a:latin typeface="+mn-ea"/>
              <a:ea typeface="+mn-ea"/>
            </a:endParaRPr>
          </a:p>
        </p:txBody>
      </p:sp>
    </p:spTree>
    <p:extLst>
      <p:ext uri="{BB962C8B-B14F-4D97-AF65-F5344CB8AC3E}">
        <p14:creationId xmlns:p14="http://schemas.microsoft.com/office/powerpoint/2010/main" val="1714753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07963" y="1606684"/>
            <a:ext cx="8736037" cy="5251316"/>
          </a:xfrm>
        </p:spPr>
        <p:txBody>
          <a:bodyPr>
            <a:normAutofit/>
          </a:bodyPr>
          <a:lstStyle/>
          <a:p>
            <a:pPr marL="0" indent="0">
              <a:buNone/>
            </a:pPr>
            <a:r>
              <a:rPr lang="ja-JP" altLang="ja-JP" b="1" dirty="0"/>
              <a:t>　</a:t>
            </a:r>
            <a:r>
              <a:rPr lang="ja-JP" altLang="en-US" sz="2400" b="1" dirty="0"/>
              <a:t>　</a:t>
            </a:r>
            <a:r>
              <a:rPr lang="ja-JP" altLang="ja-JP" sz="2400" b="1" dirty="0"/>
              <a:t>　</a:t>
            </a:r>
            <a:r>
              <a:rPr lang="ja-JP" altLang="en-US" sz="2400" b="1" dirty="0"/>
              <a:t>　　</a:t>
            </a:r>
            <a:r>
              <a:rPr lang="ja-JP" altLang="ja-JP" sz="2400" b="1" dirty="0"/>
              <a:t>　</a:t>
            </a:r>
            <a:r>
              <a:rPr lang="ja-JP" altLang="en-US" sz="2400" b="1" dirty="0"/>
              <a:t>　</a:t>
            </a:r>
          </a:p>
          <a:p>
            <a:pPr marL="0" indent="0">
              <a:buNone/>
            </a:pPr>
            <a:r>
              <a:rPr lang="en-US" altLang="ja-JP" sz="1800" b="1" dirty="0">
                <a:latin typeface="+mn-ea"/>
              </a:rPr>
              <a:t>【</a:t>
            </a:r>
            <a:r>
              <a:rPr lang="ja-JP" altLang="en-US" sz="1800" b="1" dirty="0">
                <a:latin typeface="+mn-ea"/>
              </a:rPr>
              <a:t>東京都都市整備局ＨＰ</a:t>
            </a:r>
            <a:r>
              <a:rPr lang="en-US" altLang="ja-JP" sz="1800" b="1" dirty="0" smtClean="0">
                <a:latin typeface="+mn-ea"/>
              </a:rPr>
              <a:t>】</a:t>
            </a:r>
            <a:r>
              <a:rPr lang="ja-JP" altLang="en-US" sz="1800" b="1" dirty="0" smtClean="0">
                <a:latin typeface="+mn-ea"/>
              </a:rPr>
              <a:t>戦災からの復興</a:t>
            </a:r>
            <a:endParaRPr lang="ja-JP" altLang="en-US" sz="1800" b="1" dirty="0">
              <a:latin typeface="+mn-ea"/>
            </a:endParaRPr>
          </a:p>
          <a:p>
            <a:pPr marL="0" indent="0">
              <a:lnSpc>
                <a:spcPct val="100000"/>
              </a:lnSpc>
              <a:buNone/>
            </a:pPr>
            <a:r>
              <a:rPr lang="en-US" altLang="ja-JP" sz="1800" b="1" dirty="0" smtClean="0">
                <a:latin typeface="+mn-ea"/>
                <a:hlinkClick r:id="rId2"/>
              </a:rPr>
              <a:t>https</a:t>
            </a:r>
            <a:r>
              <a:rPr lang="en-US" altLang="ja-JP" sz="1800" b="1" dirty="0">
                <a:latin typeface="+mn-ea"/>
                <a:hlinkClick r:id="rId2"/>
              </a:rPr>
              <a:t>://</a:t>
            </a:r>
            <a:r>
              <a:rPr lang="en-US" altLang="ja-JP" sz="1800" b="1" dirty="0" smtClean="0">
                <a:latin typeface="+mn-ea"/>
                <a:hlinkClick r:id="rId2"/>
              </a:rPr>
              <a:t>www.toshiseibi.metro.tokyo.lg.jp/keikaku_chousa_singikai/pdf/tokyotoshizukuri/2_08.pdf</a:t>
            </a:r>
            <a:endParaRPr lang="ja-JP" altLang="en-US" sz="1800" b="1" dirty="0" smtClean="0">
              <a:latin typeface="+mn-ea"/>
            </a:endParaRPr>
          </a:p>
          <a:p>
            <a:pPr marL="0" indent="0">
              <a:buNone/>
            </a:pPr>
            <a:endParaRPr lang="ja-JP" altLang="en-US" sz="1800" b="1" dirty="0" smtClean="0">
              <a:latin typeface="+mn-ea"/>
            </a:endParaRPr>
          </a:p>
          <a:p>
            <a:pPr marL="0" indent="0">
              <a:lnSpc>
                <a:spcPct val="100000"/>
              </a:lnSpc>
              <a:buNone/>
            </a:pPr>
            <a:endParaRPr lang="ja-JP" altLang="en-US" sz="1800" b="1" dirty="0">
              <a:latin typeface="+mn-ea"/>
            </a:endParaRPr>
          </a:p>
          <a:p>
            <a:pPr marL="0" indent="0">
              <a:buNone/>
            </a:pPr>
            <a:r>
              <a:rPr lang="en-US" altLang="ja-JP" sz="1800" b="1" dirty="0">
                <a:latin typeface="+mn-ea"/>
              </a:rPr>
              <a:t>【</a:t>
            </a:r>
            <a:r>
              <a:rPr lang="ja-JP" altLang="en-US" sz="1800" b="1" dirty="0" smtClean="0">
                <a:latin typeface="+mn-ea"/>
              </a:rPr>
              <a:t>東京都建設局</a:t>
            </a:r>
            <a:r>
              <a:rPr lang="ja-JP" altLang="en-US" sz="1800" b="1" dirty="0">
                <a:latin typeface="+mn-ea"/>
              </a:rPr>
              <a:t>ＨＰ</a:t>
            </a:r>
            <a:r>
              <a:rPr lang="en-US" altLang="ja-JP" sz="1800" b="1" dirty="0" smtClean="0">
                <a:latin typeface="+mn-ea"/>
              </a:rPr>
              <a:t>】</a:t>
            </a:r>
            <a:r>
              <a:rPr lang="ja-JP" altLang="en-US" sz="1800" b="1" dirty="0" smtClean="0">
                <a:latin typeface="+mn-ea"/>
              </a:rPr>
              <a:t>震災・戦災復興等土地区画整理事業地区の索引図</a:t>
            </a:r>
            <a:endParaRPr lang="ja-JP" altLang="en-US" sz="1800" b="1" dirty="0">
              <a:latin typeface="+mn-ea"/>
            </a:endParaRPr>
          </a:p>
          <a:p>
            <a:pPr marL="0" indent="0">
              <a:lnSpc>
                <a:spcPct val="100000"/>
              </a:lnSpc>
              <a:buNone/>
            </a:pPr>
            <a:r>
              <a:rPr lang="en-US" altLang="ja-JP" sz="1800" b="1" dirty="0" smtClean="0">
                <a:latin typeface="+mn-ea"/>
                <a:hlinkClick r:id="rId3"/>
              </a:rPr>
              <a:t>https</a:t>
            </a:r>
            <a:r>
              <a:rPr lang="en-US" altLang="ja-JP" sz="1800" b="1" dirty="0">
                <a:latin typeface="+mn-ea"/>
                <a:hlinkClick r:id="rId3"/>
              </a:rPr>
              <a:t>://</a:t>
            </a:r>
            <a:r>
              <a:rPr lang="en-US" altLang="ja-JP" sz="1800" b="1" dirty="0" smtClean="0">
                <a:latin typeface="+mn-ea"/>
                <a:hlinkClick r:id="rId3"/>
              </a:rPr>
              <a:t>www.kensetsu.metro.tokyo.lg.jp/appli/youshiki/fukkou/fukkou.html</a:t>
            </a:r>
            <a:endParaRPr lang="ja-JP" altLang="en-US" sz="1800" b="1" dirty="0" smtClean="0">
              <a:latin typeface="+mn-ea"/>
            </a:endParaRPr>
          </a:p>
          <a:p>
            <a:pPr marL="0" indent="0">
              <a:lnSpc>
                <a:spcPct val="100000"/>
              </a:lnSpc>
              <a:buNone/>
            </a:pPr>
            <a:r>
              <a:rPr lang="ja-JP" altLang="en-US" sz="1800" b="1" dirty="0">
                <a:latin typeface="+mn-ea"/>
              </a:rPr>
              <a:t/>
            </a:r>
            <a:br>
              <a:rPr lang="ja-JP" altLang="en-US" sz="1800" b="1" dirty="0">
                <a:latin typeface="+mn-ea"/>
              </a:rPr>
            </a:br>
            <a:endParaRPr lang="ja-JP" altLang="en-US" sz="1800" b="1" dirty="0">
              <a:latin typeface="+mn-ea"/>
            </a:endParaRPr>
          </a:p>
          <a:p>
            <a:pPr marL="0" indent="0">
              <a:buNone/>
            </a:pPr>
            <a:endParaRPr lang="ja-JP" altLang="ja-JP" dirty="0"/>
          </a:p>
          <a:p>
            <a:pPr marL="0" indent="0">
              <a:buNone/>
            </a:pPr>
            <a:endParaRPr lang="ja-JP" altLang="en-US" b="1" dirty="0"/>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628650" y="153988"/>
            <a:ext cx="7886700" cy="1308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000" b="1" dirty="0">
                <a:solidFill>
                  <a:srgbClr val="7030A0"/>
                </a:solidFill>
                <a:latin typeface="+mn-ea"/>
                <a:ea typeface="+mn-ea"/>
              </a:rPr>
              <a:t>３－</a:t>
            </a:r>
            <a:r>
              <a:rPr lang="ja-JP" altLang="en-US" sz="2000" b="1" dirty="0">
                <a:solidFill>
                  <a:srgbClr val="7030A0"/>
                </a:solidFill>
                <a:latin typeface="+mn-ea"/>
                <a:ea typeface="+mn-ea"/>
              </a:rPr>
              <a:t>５</a:t>
            </a:r>
            <a:r>
              <a:rPr lang="ja-JP" altLang="ja-JP" sz="2000" b="1" dirty="0">
                <a:solidFill>
                  <a:srgbClr val="7030A0"/>
                </a:solidFill>
                <a:latin typeface="+mn-ea"/>
                <a:ea typeface="+mn-ea"/>
              </a:rPr>
              <a:t>　</a:t>
            </a:r>
            <a:r>
              <a:rPr lang="ja-JP" altLang="en-US" sz="2000" b="1" dirty="0" smtClean="0">
                <a:solidFill>
                  <a:srgbClr val="7030A0"/>
                </a:solidFill>
                <a:latin typeface="+mn-ea"/>
                <a:ea typeface="+mn-ea"/>
              </a:rPr>
              <a:t>首都圏としての発展</a:t>
            </a:r>
            <a:r>
              <a:rPr lang="ja-JP" altLang="ja-JP" sz="2000" b="1" dirty="0"/>
              <a:t>　</a:t>
            </a:r>
            <a:r>
              <a:rPr lang="ja-JP" altLang="en-US" sz="2000" b="1" dirty="0">
                <a:latin typeface="HG丸ｺﾞｼｯｸM-PRO" panose="020F0600000000000000" pitchFamily="50" charset="-128"/>
                <a:ea typeface="HG丸ｺﾞｼｯｸM-PRO" panose="020F0600000000000000" pitchFamily="50" charset="-128"/>
              </a:rPr>
              <a:t/>
            </a:r>
            <a:br>
              <a:rPr lang="ja-JP" altLang="en-US" sz="20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400" b="1" dirty="0" smtClean="0">
                <a:solidFill>
                  <a:srgbClr val="FF0000"/>
                </a:solidFill>
                <a:latin typeface="+mn-ea"/>
                <a:ea typeface="+mn-ea"/>
              </a:rPr>
              <a:t>②　戦災からの復興　</a:t>
            </a:r>
            <a:endParaRPr lang="ja-JP" altLang="en-US" sz="2400" b="1" dirty="0">
              <a:solidFill>
                <a:srgbClr val="FF0000"/>
              </a:solidFill>
              <a:latin typeface="+mn-ea"/>
              <a:ea typeface="+mn-ea"/>
            </a:endParaRPr>
          </a:p>
        </p:txBody>
      </p:sp>
    </p:spTree>
    <p:extLst>
      <p:ext uri="{BB962C8B-B14F-4D97-AF65-F5344CB8AC3E}">
        <p14:creationId xmlns:p14="http://schemas.microsoft.com/office/powerpoint/2010/main" val="3127972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07963" y="1337743"/>
            <a:ext cx="8736037" cy="5251316"/>
          </a:xfrm>
        </p:spPr>
        <p:txBody>
          <a:bodyPr>
            <a:normAutofit fontScale="92500" lnSpcReduction="10000"/>
          </a:bodyPr>
          <a:lstStyle/>
          <a:p>
            <a:pPr marL="0" indent="0">
              <a:buNone/>
            </a:pPr>
            <a:r>
              <a:rPr lang="ja-JP" altLang="en-US" sz="2400" b="1" dirty="0"/>
              <a:t>　　</a:t>
            </a:r>
            <a:r>
              <a:rPr lang="ja-JP" altLang="ja-JP" sz="2400" b="1" dirty="0"/>
              <a:t>　</a:t>
            </a:r>
            <a:r>
              <a:rPr lang="ja-JP" altLang="en-US" sz="2400" b="1" dirty="0"/>
              <a:t>　</a:t>
            </a:r>
          </a:p>
          <a:p>
            <a:pPr marL="0" indent="0">
              <a:buNone/>
            </a:pPr>
            <a:r>
              <a:rPr lang="en-US" altLang="ja-JP" sz="1800" b="1" dirty="0" smtClean="0">
                <a:latin typeface="+mn-ea"/>
              </a:rPr>
              <a:t>【</a:t>
            </a:r>
            <a:r>
              <a:rPr lang="ja-JP" altLang="en-US" sz="1800" b="1" dirty="0" smtClean="0">
                <a:latin typeface="+mn-ea"/>
              </a:rPr>
              <a:t>内閣府防災ＨＰ</a:t>
            </a:r>
            <a:r>
              <a:rPr lang="en-US" altLang="ja-JP" sz="1800" b="1" dirty="0" smtClean="0">
                <a:latin typeface="+mn-ea"/>
              </a:rPr>
              <a:t>】</a:t>
            </a:r>
            <a:r>
              <a:rPr lang="ja-JP" altLang="en-US" sz="1900" b="1" dirty="0" smtClean="0">
                <a:latin typeface="+mn-ea"/>
              </a:rPr>
              <a:t>災害教訓の継承に関する専門調査会報告書</a:t>
            </a:r>
            <a:r>
              <a:rPr lang="ja-JP" altLang="en-US" sz="1900" b="1" dirty="0">
                <a:latin typeface="+mn-ea"/>
              </a:rPr>
              <a:t>　平成</a:t>
            </a:r>
            <a:r>
              <a:rPr lang="en-US" altLang="ja-JP" sz="1900" b="1" dirty="0">
                <a:latin typeface="+mn-ea"/>
              </a:rPr>
              <a:t>20</a:t>
            </a:r>
            <a:r>
              <a:rPr lang="ja-JP" altLang="en-US" sz="1900" b="1" dirty="0">
                <a:latin typeface="+mn-ea"/>
              </a:rPr>
              <a:t>年</a:t>
            </a:r>
            <a:r>
              <a:rPr lang="en-US" altLang="ja-JP" sz="1900" b="1" dirty="0">
                <a:latin typeface="+mn-ea"/>
              </a:rPr>
              <a:t>3</a:t>
            </a:r>
            <a:r>
              <a:rPr lang="ja-JP" altLang="en-US" sz="1900" b="1" dirty="0">
                <a:latin typeface="+mn-ea"/>
              </a:rPr>
              <a:t>月</a:t>
            </a:r>
          </a:p>
          <a:p>
            <a:pPr marL="0" indent="0">
              <a:buNone/>
            </a:pPr>
            <a:r>
              <a:rPr lang="en-US" altLang="zh-TW" sz="1900" b="1" dirty="0" smtClean="0">
                <a:solidFill>
                  <a:srgbClr val="7030A0"/>
                </a:solidFill>
                <a:latin typeface="+mn-ea"/>
              </a:rPr>
              <a:t>1947 </a:t>
            </a:r>
            <a:r>
              <a:rPr lang="ja-JP" altLang="en-US" sz="1900" b="1" dirty="0" smtClean="0">
                <a:solidFill>
                  <a:srgbClr val="7030A0"/>
                </a:solidFill>
                <a:latin typeface="+mn-ea"/>
              </a:rPr>
              <a:t>カスリン台風　等</a:t>
            </a:r>
            <a:endParaRPr lang="en-US" altLang="zh-TW" sz="1900" b="1" dirty="0">
              <a:solidFill>
                <a:srgbClr val="7030A0"/>
              </a:solidFill>
              <a:latin typeface="+mn-ea"/>
            </a:endParaRPr>
          </a:p>
          <a:p>
            <a:pPr marL="0" indent="0">
              <a:buNone/>
            </a:pPr>
            <a:r>
              <a:rPr lang="en-US" altLang="ja-JP" sz="2000" dirty="0" smtClean="0"/>
              <a:t> </a:t>
            </a:r>
            <a:r>
              <a:rPr lang="en-US" altLang="ja-JP" sz="2000" dirty="0">
                <a:hlinkClick r:id="rId2"/>
              </a:rPr>
              <a:t>https://www.bousai.go.jp/kyoiku/kyokun/kyoukunnokeishou</a:t>
            </a:r>
            <a:r>
              <a:rPr lang="en-US" altLang="ja-JP" sz="2000" dirty="0" smtClean="0">
                <a:hlinkClick r:id="rId2"/>
              </a:rPr>
              <a:t>/</a:t>
            </a:r>
            <a:endParaRPr lang="ja-JP" altLang="en-US" sz="2000" dirty="0" smtClean="0"/>
          </a:p>
          <a:p>
            <a:pPr marL="0" indent="0">
              <a:lnSpc>
                <a:spcPct val="100000"/>
              </a:lnSpc>
              <a:buNone/>
            </a:pPr>
            <a:endParaRPr lang="ja-JP" altLang="en-US" sz="1600" b="1" dirty="0">
              <a:latin typeface="+mn-ea"/>
            </a:endParaRPr>
          </a:p>
          <a:p>
            <a:pPr marL="0" indent="0">
              <a:lnSpc>
                <a:spcPct val="100000"/>
              </a:lnSpc>
              <a:buNone/>
            </a:pPr>
            <a:r>
              <a:rPr lang="en-US" altLang="ja-JP" sz="1900" b="1" dirty="0" smtClean="0">
                <a:latin typeface="+mn-ea"/>
              </a:rPr>
              <a:t>【</a:t>
            </a:r>
            <a:r>
              <a:rPr lang="ja-JP" altLang="en-US" sz="1900" b="1" dirty="0">
                <a:latin typeface="+mn-ea"/>
              </a:rPr>
              <a:t>国土地理院ＨＰ</a:t>
            </a:r>
            <a:r>
              <a:rPr lang="en-US" altLang="ja-JP" sz="1900" b="1" dirty="0" smtClean="0">
                <a:latin typeface="+mn-ea"/>
              </a:rPr>
              <a:t>】</a:t>
            </a:r>
            <a:r>
              <a:rPr lang="ja-JP" altLang="en-US" sz="1900" b="1" dirty="0" smtClean="0">
                <a:solidFill>
                  <a:srgbClr val="7030A0"/>
                </a:solidFill>
              </a:rPr>
              <a:t>自然災害伝承碑</a:t>
            </a:r>
            <a:endParaRPr lang="ja-JP" altLang="en-US" sz="1900" b="1" dirty="0" smtClean="0">
              <a:latin typeface="+mn-ea"/>
            </a:endParaRPr>
          </a:p>
          <a:p>
            <a:pPr marL="0" indent="0">
              <a:lnSpc>
                <a:spcPct val="100000"/>
              </a:lnSpc>
              <a:buNone/>
            </a:pPr>
            <a:r>
              <a:rPr lang="en-US" altLang="ja-JP" sz="1900" b="1" dirty="0">
                <a:latin typeface="+mn-ea"/>
                <a:hlinkClick r:id="rId3"/>
              </a:rPr>
              <a:t>https://</a:t>
            </a:r>
            <a:r>
              <a:rPr lang="en-US" altLang="ja-JP" sz="1900" b="1" dirty="0" smtClean="0">
                <a:latin typeface="+mn-ea"/>
                <a:hlinkClick r:id="rId3"/>
              </a:rPr>
              <a:t>www.gsi.go.jp/bousaichiri/bousaichiri41079.html</a:t>
            </a:r>
            <a:endParaRPr lang="ja-JP" altLang="en-US" sz="1900" b="1" dirty="0" smtClean="0">
              <a:latin typeface="+mn-ea"/>
            </a:endParaRPr>
          </a:p>
          <a:p>
            <a:pPr marL="0" indent="0">
              <a:lnSpc>
                <a:spcPct val="100000"/>
              </a:lnSpc>
              <a:buNone/>
            </a:pPr>
            <a:endParaRPr lang="ja-JP" altLang="en-US" sz="1900" b="1" dirty="0" smtClean="0">
              <a:latin typeface="+mn-ea"/>
            </a:endParaRPr>
          </a:p>
          <a:p>
            <a:pPr marL="0" indent="0">
              <a:lnSpc>
                <a:spcPct val="100000"/>
              </a:lnSpc>
              <a:buNone/>
            </a:pPr>
            <a:endParaRPr lang="ja-JP" altLang="en-US" sz="1900" b="1" dirty="0">
              <a:latin typeface="+mn-ea"/>
            </a:endParaRPr>
          </a:p>
          <a:p>
            <a:pPr marL="0" indent="0">
              <a:lnSpc>
                <a:spcPct val="100000"/>
              </a:lnSpc>
              <a:buNone/>
            </a:pPr>
            <a:r>
              <a:rPr lang="en-US" altLang="ja-JP" sz="1600" b="1" dirty="0" smtClean="0">
                <a:latin typeface="+mn-ea"/>
              </a:rPr>
              <a:t>【</a:t>
            </a:r>
            <a:r>
              <a:rPr lang="ja-JP" altLang="en-US" sz="1600" b="1" dirty="0">
                <a:latin typeface="+mn-ea"/>
              </a:rPr>
              <a:t>国土交通省ＨＰ</a:t>
            </a:r>
            <a:r>
              <a:rPr lang="en-US" altLang="ja-JP" sz="1600" b="1" dirty="0" smtClean="0">
                <a:latin typeface="+mn-ea"/>
              </a:rPr>
              <a:t>】</a:t>
            </a:r>
            <a:r>
              <a:rPr lang="ja-JP" altLang="en-US" sz="1600" b="1" dirty="0" smtClean="0">
                <a:solidFill>
                  <a:srgbClr val="7030A0"/>
                </a:solidFill>
              </a:rPr>
              <a:t>防災ポータル</a:t>
            </a:r>
            <a:endParaRPr lang="ja-JP" altLang="en-US" sz="1600" b="1" dirty="0" smtClean="0">
              <a:latin typeface="ＭＳ ゴシック" panose="020B0609070205080204" pitchFamily="49" charset="-128"/>
              <a:ea typeface="ＭＳ ゴシック" panose="020B0609070205080204" pitchFamily="49" charset="-128"/>
            </a:endParaRPr>
          </a:p>
          <a:p>
            <a:pPr marL="0" indent="0">
              <a:lnSpc>
                <a:spcPct val="100000"/>
              </a:lnSpc>
              <a:buNone/>
            </a:pPr>
            <a:r>
              <a:rPr lang="en-US" altLang="ja-JP" sz="2000" b="1" dirty="0">
                <a:latin typeface="ＭＳ ゴシック" panose="020B0609070205080204" pitchFamily="49" charset="-128"/>
                <a:ea typeface="ＭＳ ゴシック" panose="020B0609070205080204" pitchFamily="49" charset="-128"/>
                <a:hlinkClick r:id="rId4"/>
              </a:rPr>
              <a:t>https://</a:t>
            </a:r>
            <a:r>
              <a:rPr lang="en-US" altLang="ja-JP" sz="2000" b="1" dirty="0" smtClean="0">
                <a:latin typeface="ＭＳ ゴシック" panose="020B0609070205080204" pitchFamily="49" charset="-128"/>
                <a:ea typeface="ＭＳ ゴシック" panose="020B0609070205080204" pitchFamily="49" charset="-128"/>
                <a:hlinkClick r:id="rId4"/>
              </a:rPr>
              <a:t>www.mlit.go.jp/river/bousai/olympic/prepare04/index.html</a:t>
            </a:r>
            <a:endParaRPr lang="ja-JP" altLang="en-US" sz="2000" b="1" dirty="0" smtClean="0">
              <a:latin typeface="ＭＳ ゴシック" panose="020B0609070205080204" pitchFamily="49" charset="-128"/>
              <a:ea typeface="ＭＳ ゴシック" panose="020B0609070205080204" pitchFamily="49" charset="-128"/>
            </a:endParaRPr>
          </a:p>
          <a:p>
            <a:pPr marL="0" indent="0">
              <a:lnSpc>
                <a:spcPct val="100000"/>
              </a:lnSpc>
              <a:buNone/>
            </a:pPr>
            <a:endParaRPr lang="ja-JP" altLang="en-US" sz="2000" b="1" dirty="0" smtClean="0">
              <a:latin typeface="ＭＳ ゴシック" panose="020B0609070205080204" pitchFamily="49" charset="-128"/>
              <a:ea typeface="ＭＳ ゴシック" panose="020B0609070205080204" pitchFamily="49" charset="-128"/>
            </a:endParaRPr>
          </a:p>
          <a:p>
            <a:pPr marL="0" indent="0">
              <a:lnSpc>
                <a:spcPct val="100000"/>
              </a:lnSpc>
              <a:buNone/>
            </a:pPr>
            <a:r>
              <a:rPr lang="ja-JP" altLang="en-US" sz="1800" b="1" dirty="0" smtClean="0">
                <a:latin typeface="+mn-ea"/>
              </a:rPr>
              <a:t>国土</a:t>
            </a:r>
            <a:r>
              <a:rPr lang="ja-JP" altLang="en-US" sz="1800" b="1" dirty="0">
                <a:latin typeface="+mn-ea"/>
              </a:rPr>
              <a:t>地理院ＨＰ</a:t>
            </a:r>
            <a:r>
              <a:rPr lang="en-US" altLang="ja-JP" sz="1800" b="1" dirty="0">
                <a:latin typeface="+mn-ea"/>
              </a:rPr>
              <a:t>】</a:t>
            </a:r>
            <a:r>
              <a:rPr lang="ja-JP" altLang="en-US" sz="1800" b="1" dirty="0">
                <a:solidFill>
                  <a:srgbClr val="7030A0"/>
                </a:solidFill>
              </a:rPr>
              <a:t>過去の災害関連情報</a:t>
            </a:r>
            <a:r>
              <a:rPr lang="ja-JP" altLang="en-US" sz="1800" b="1" dirty="0" smtClean="0">
                <a:solidFill>
                  <a:srgbClr val="7030A0"/>
                </a:solidFill>
              </a:rPr>
              <a:t>一覧</a:t>
            </a:r>
          </a:p>
          <a:p>
            <a:pPr marL="0" indent="0">
              <a:lnSpc>
                <a:spcPct val="100000"/>
              </a:lnSpc>
              <a:buNone/>
            </a:pPr>
            <a:r>
              <a:rPr lang="en-US" altLang="ja-JP" sz="1800" b="1" dirty="0" smtClean="0">
                <a:hlinkClick r:id="rId5"/>
              </a:rPr>
              <a:t>https</a:t>
            </a:r>
            <a:r>
              <a:rPr lang="en-US" altLang="ja-JP" sz="1800" b="1" dirty="0">
                <a:hlinkClick r:id="rId5"/>
              </a:rPr>
              <a:t>://www.gsi.go.jp/kohokocho/kakosai202001.html#jisin1</a:t>
            </a:r>
            <a:endParaRPr lang="ja-JP" altLang="en-US" sz="1800" b="1" dirty="0"/>
          </a:p>
          <a:p>
            <a:pPr marL="0" indent="0">
              <a:lnSpc>
                <a:spcPct val="100000"/>
              </a:lnSpc>
              <a:buNone/>
            </a:pPr>
            <a:endParaRPr lang="ja-JP" altLang="en-US" sz="1800" b="1" dirty="0">
              <a:latin typeface="+mn-ea"/>
            </a:endParaRPr>
          </a:p>
          <a:p>
            <a:pPr marL="0" indent="0">
              <a:buNone/>
            </a:pPr>
            <a:endParaRPr lang="ja-JP" altLang="ja-JP" dirty="0"/>
          </a:p>
          <a:p>
            <a:pPr marL="0" indent="0">
              <a:buNone/>
            </a:pPr>
            <a:endParaRPr lang="ja-JP" altLang="en-US" b="1" dirty="0"/>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628650" y="153988"/>
            <a:ext cx="7886700" cy="1308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000" b="1" dirty="0">
                <a:solidFill>
                  <a:srgbClr val="7030A0"/>
                </a:solidFill>
                <a:latin typeface="+mn-ea"/>
                <a:ea typeface="+mn-ea"/>
              </a:rPr>
              <a:t>３－</a:t>
            </a:r>
            <a:r>
              <a:rPr lang="ja-JP" altLang="en-US" sz="2000" b="1" dirty="0">
                <a:solidFill>
                  <a:srgbClr val="7030A0"/>
                </a:solidFill>
                <a:latin typeface="+mn-ea"/>
                <a:ea typeface="+mn-ea"/>
              </a:rPr>
              <a:t>５</a:t>
            </a:r>
            <a:r>
              <a:rPr lang="ja-JP" altLang="ja-JP" sz="2000" b="1" dirty="0">
                <a:solidFill>
                  <a:srgbClr val="7030A0"/>
                </a:solidFill>
                <a:latin typeface="+mn-ea"/>
                <a:ea typeface="+mn-ea"/>
              </a:rPr>
              <a:t>　</a:t>
            </a:r>
            <a:r>
              <a:rPr lang="ja-JP" altLang="en-US" sz="2000" b="1" dirty="0" smtClean="0">
                <a:solidFill>
                  <a:srgbClr val="7030A0"/>
                </a:solidFill>
                <a:latin typeface="+mn-ea"/>
                <a:ea typeface="+mn-ea"/>
              </a:rPr>
              <a:t>首都圏としての発展</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400" b="1" dirty="0" smtClean="0">
                <a:solidFill>
                  <a:srgbClr val="FF0000"/>
                </a:solidFill>
                <a:latin typeface="+mn-ea"/>
                <a:ea typeface="+mn-ea"/>
              </a:rPr>
              <a:t>②戦後の災害　カスリン台風・水害など</a:t>
            </a:r>
            <a:endParaRPr lang="ja-JP" altLang="en-US" sz="2400" b="1" dirty="0">
              <a:solidFill>
                <a:srgbClr val="FF0000"/>
              </a:solidFill>
              <a:latin typeface="+mn-ea"/>
              <a:ea typeface="+mn-ea"/>
            </a:endParaRPr>
          </a:p>
        </p:txBody>
      </p:sp>
    </p:spTree>
    <p:extLst>
      <p:ext uri="{BB962C8B-B14F-4D97-AF65-F5344CB8AC3E}">
        <p14:creationId xmlns:p14="http://schemas.microsoft.com/office/powerpoint/2010/main" val="197364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614583" y="457199"/>
            <a:ext cx="8856726" cy="1133276"/>
          </a:xfrm>
        </p:spPr>
        <p:txBody>
          <a:bodyPr>
            <a:normAutofit fontScale="90000"/>
          </a:bodyPr>
          <a:lstStyle/>
          <a:p>
            <a:r>
              <a:rPr lang="ja-JP" altLang="en-US" sz="3200" b="1" dirty="0" smtClean="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smtClean="0">
                <a:solidFill>
                  <a:srgbClr val="00B0F0"/>
                </a:solidFill>
                <a:latin typeface="HG丸ｺﾞｼｯｸM-PRO" panose="020F0600000000000000" pitchFamily="50" charset="-128"/>
                <a:ea typeface="HG丸ｺﾞｼｯｸM-PRO" panose="020F0600000000000000" pitchFamily="50" charset="-128"/>
              </a:rPr>
            </a:br>
            <a:r>
              <a:rPr lang="ja-JP" altLang="ja-JP" sz="2000" b="1" dirty="0" smtClean="0">
                <a:solidFill>
                  <a:srgbClr val="00CCFF"/>
                </a:solidFill>
              </a:rPr>
              <a:t>テーマ①</a:t>
            </a:r>
            <a:r>
              <a:rPr lang="ja-JP" altLang="en-US" sz="2000" b="1" dirty="0" smtClean="0">
                <a:solidFill>
                  <a:srgbClr val="00CCFF"/>
                </a:solidFill>
              </a:rPr>
              <a:t>　</a:t>
            </a:r>
            <a:r>
              <a:rPr lang="ja-JP" altLang="ja-JP" sz="2000" b="1" dirty="0">
                <a:solidFill>
                  <a:srgbClr val="00CCFF"/>
                </a:solidFill>
              </a:rPr>
              <a:t>「地図</a:t>
            </a:r>
            <a:r>
              <a:rPr lang="ja-JP" altLang="en-US" sz="2000" b="1" dirty="0">
                <a:solidFill>
                  <a:srgbClr val="00CCFF"/>
                </a:solidFill>
              </a:rPr>
              <a:t>や</a:t>
            </a:r>
            <a:r>
              <a:rPr lang="ja-JP" altLang="ja-JP" sz="2000" b="1" dirty="0">
                <a:solidFill>
                  <a:srgbClr val="00CCFF"/>
                </a:solidFill>
              </a:rPr>
              <a:t>地理情報</a:t>
            </a:r>
            <a:r>
              <a:rPr lang="ja-JP" altLang="en-US" sz="2000" b="1" dirty="0">
                <a:solidFill>
                  <a:srgbClr val="00CCFF"/>
                </a:solidFill>
              </a:rPr>
              <a:t>システム</a:t>
            </a:r>
            <a:r>
              <a:rPr lang="ja-JP" altLang="ja-JP" sz="2000" b="1" dirty="0">
                <a:solidFill>
                  <a:srgbClr val="00CCFF"/>
                </a:solidFill>
              </a:rPr>
              <a:t>で</a:t>
            </a:r>
            <a:r>
              <a:rPr lang="ja-JP" altLang="en-US" sz="2000" b="1" dirty="0">
                <a:solidFill>
                  <a:srgbClr val="00CCFF"/>
                </a:solidFill>
              </a:rPr>
              <a:t>捉え</a:t>
            </a:r>
            <a:r>
              <a:rPr lang="ja-JP" altLang="ja-JP" sz="2000" b="1" dirty="0">
                <a:solidFill>
                  <a:srgbClr val="00CCFF"/>
                </a:solidFill>
              </a:rPr>
              <a:t>る</a:t>
            </a:r>
            <a:r>
              <a:rPr lang="ja-JP" altLang="en-US" sz="2000" b="1" dirty="0">
                <a:solidFill>
                  <a:srgbClr val="00CCFF"/>
                </a:solidFill>
              </a:rPr>
              <a:t>現代</a:t>
            </a:r>
            <a:r>
              <a:rPr lang="ja-JP" altLang="en-US" sz="2000" b="1" dirty="0" smtClean="0">
                <a:solidFill>
                  <a:srgbClr val="00CCFF"/>
                </a:solidFill>
              </a:rPr>
              <a:t>世界</a:t>
            </a:r>
            <a:r>
              <a:rPr lang="ja-JP" altLang="ja-JP" sz="2000" b="1" dirty="0" smtClean="0">
                <a:solidFill>
                  <a:srgbClr val="00CCFF"/>
                </a:solidFill>
              </a:rPr>
              <a:t>」</a:t>
            </a:r>
            <a:r>
              <a:rPr lang="ja-JP" altLang="en-US" sz="2000" b="1" dirty="0" smtClean="0">
                <a:solidFill>
                  <a:srgbClr val="00CCFF"/>
                </a:solidFill>
              </a:rPr>
              <a:t/>
            </a:r>
            <a:br>
              <a:rPr lang="ja-JP" altLang="en-US" sz="2000" b="1" dirty="0" smtClean="0">
                <a:solidFill>
                  <a:srgbClr val="00CCFF"/>
                </a:solidFill>
              </a:rPr>
            </a:br>
            <a:r>
              <a:rPr lang="ja-JP" altLang="en-US" sz="2000" b="1" dirty="0" smtClean="0">
                <a:solidFill>
                  <a:srgbClr val="FF0000"/>
                </a:solidFill>
              </a:rPr>
              <a:t/>
            </a:r>
            <a:br>
              <a:rPr lang="ja-JP" altLang="en-US" sz="2000" b="1" dirty="0" smtClean="0">
                <a:solidFill>
                  <a:srgbClr val="FF0000"/>
                </a:solidFill>
              </a:rPr>
            </a:br>
            <a:r>
              <a:rPr lang="ja-JP" altLang="ja-JP" sz="2800" b="1" dirty="0" smtClean="0"/>
              <a:t> </a:t>
            </a:r>
            <a:r>
              <a:rPr lang="ja-JP" altLang="ja-JP" sz="2800" b="1" dirty="0" smtClean="0">
                <a:solidFill>
                  <a:srgbClr val="FF0000"/>
                </a:solidFill>
                <a:latin typeface="+mn-ea"/>
                <a:ea typeface="+mn-ea"/>
              </a:rPr>
              <a:t>１－</a:t>
            </a:r>
            <a:r>
              <a:rPr lang="ja-JP" altLang="en-US" sz="2800" b="1" dirty="0" smtClean="0">
                <a:solidFill>
                  <a:srgbClr val="FF0000"/>
                </a:solidFill>
                <a:latin typeface="+mn-ea"/>
                <a:ea typeface="+mn-ea"/>
              </a:rPr>
              <a:t>３　日本の歴史</a:t>
            </a:r>
            <a:r>
              <a:rPr lang="en-US" altLang="ja-JP" sz="2800" b="1" dirty="0" smtClean="0">
                <a:solidFill>
                  <a:srgbClr val="FF0000"/>
                </a:solidFill>
                <a:latin typeface="+mn-ea"/>
                <a:ea typeface="+mn-ea"/>
              </a:rPr>
              <a:t>GIS</a:t>
            </a:r>
            <a:r>
              <a:rPr lang="ja-JP" altLang="en-US" sz="2800" b="1" dirty="0" smtClean="0">
                <a:solidFill>
                  <a:srgbClr val="FF0000"/>
                </a:solidFill>
                <a:latin typeface="+mn-ea"/>
                <a:ea typeface="+mn-ea"/>
              </a:rPr>
              <a:t>プラットフォームの構築</a:t>
            </a:r>
            <a:br>
              <a:rPr lang="ja-JP" altLang="en-US" sz="2800" b="1" dirty="0" smtClean="0">
                <a:solidFill>
                  <a:srgbClr val="FF0000"/>
                </a:solidFill>
                <a:latin typeface="+mn-ea"/>
                <a:ea typeface="+mn-ea"/>
              </a:rPr>
            </a:br>
            <a:r>
              <a:rPr lang="ja-JP" altLang="en-US" sz="2800" b="1" dirty="0" smtClean="0">
                <a:solidFill>
                  <a:srgbClr val="FF0000"/>
                </a:solidFill>
                <a:latin typeface="+mn-ea"/>
                <a:ea typeface="+mn-ea"/>
              </a:rPr>
              <a:t>　　　</a:t>
            </a:r>
            <a:r>
              <a:rPr lang="ja-JP" altLang="en-US" sz="2200" b="1" dirty="0" smtClean="0">
                <a:solidFill>
                  <a:srgbClr val="FF0000"/>
                </a:solidFill>
                <a:latin typeface="+mn-ea"/>
                <a:ea typeface="+mn-ea"/>
              </a:rPr>
              <a:t>①</a:t>
            </a:r>
            <a:r>
              <a:rPr lang="ja-JP" altLang="ja-JP" sz="2200" b="1" dirty="0" smtClean="0">
                <a:solidFill>
                  <a:srgbClr val="FF0000"/>
                </a:solidFill>
                <a:latin typeface="+mn-ea"/>
                <a:ea typeface="+mn-ea"/>
              </a:rPr>
              <a:t>「</a:t>
            </a:r>
            <a:r>
              <a:rPr lang="en-US" altLang="ja-JP" sz="2200" b="1" dirty="0" smtClean="0">
                <a:solidFill>
                  <a:srgbClr val="FF0000"/>
                </a:solidFill>
                <a:latin typeface="+mn-ea"/>
                <a:ea typeface="+mn-ea"/>
              </a:rPr>
              <a:t>ARC</a:t>
            </a:r>
            <a:r>
              <a:rPr lang="ja-JP" altLang="ja-JP" sz="2200" b="1" dirty="0" smtClean="0">
                <a:solidFill>
                  <a:srgbClr val="FF0000"/>
                </a:solidFill>
                <a:latin typeface="+mn-ea"/>
                <a:ea typeface="+mn-ea"/>
              </a:rPr>
              <a:t>地図ポータルデータベース」</a:t>
            </a:r>
            <a:r>
              <a:rPr lang="ja-JP" altLang="en-US" sz="2800" dirty="0" smtClean="0"/>
              <a:t>　　　　　　　　</a:t>
            </a:r>
            <a:r>
              <a:rPr lang="ja-JP" altLang="en-US" sz="2800" b="1" dirty="0" smtClean="0">
                <a:latin typeface="+mn-ea"/>
                <a:ea typeface="+mn-ea"/>
              </a:rPr>
              <a:t>　　　　　　　　　　　　　　　　　</a:t>
            </a:r>
            <a:br>
              <a:rPr lang="ja-JP" altLang="en-US" sz="2800" b="1" dirty="0" smtClean="0">
                <a:latin typeface="+mn-ea"/>
                <a:ea typeface="+mn-ea"/>
              </a:rPr>
            </a:br>
            <a:r>
              <a:rPr lang="ja-JP" altLang="en-US" sz="2800" b="1" dirty="0" smtClean="0">
                <a:latin typeface="+mn-ea"/>
                <a:ea typeface="+mn-ea"/>
              </a:rPr>
              <a:t>　　　　　　　　　　　　　　　</a:t>
            </a:r>
            <a:r>
              <a:rPr lang="ja-JP" altLang="en-US" sz="2200" b="1" dirty="0" smtClean="0">
                <a:latin typeface="+mn-ea"/>
                <a:ea typeface="+mn-ea"/>
              </a:rPr>
              <a:t>企画・制作　立命館大学</a:t>
            </a:r>
            <a:r>
              <a:rPr lang="ja-JP" altLang="ja-JP" sz="2700" b="1" dirty="0" smtClean="0"/>
              <a:t>　　</a:t>
            </a:r>
            <a:r>
              <a:rPr lang="ja-JP" altLang="ja-JP" b="1" dirty="0" smtClean="0"/>
              <a:t>　　</a:t>
            </a:r>
            <a:r>
              <a:rPr kumimoji="1" lang="ja-JP" altLang="en-US" sz="3600" b="1" dirty="0" smtClean="0">
                <a:latin typeface="HG丸ｺﾞｼｯｸM-PRO" panose="020F0600000000000000" pitchFamily="50" charset="-128"/>
                <a:ea typeface="HG丸ｺﾞｼｯｸM-PRO" panose="020F0600000000000000" pitchFamily="50" charset="-128"/>
              </a:rPr>
              <a:t/>
            </a:r>
            <a:br>
              <a:rPr kumimoji="1" lang="ja-JP" altLang="en-US" sz="3600" b="1" dirty="0" smtClean="0">
                <a:latin typeface="HG丸ｺﾞｼｯｸM-PRO" panose="020F0600000000000000" pitchFamily="50" charset="-128"/>
                <a:ea typeface="HG丸ｺﾞｼｯｸM-PRO" panose="020F0600000000000000" pitchFamily="50" charset="-128"/>
              </a:rPr>
            </a:br>
            <a:r>
              <a:rPr kumimoji="1" lang="ja-JP" altLang="en-US" sz="3200" b="1" dirty="0" smtClean="0">
                <a:latin typeface="HG丸ｺﾞｼｯｸM-PRO" panose="020F0600000000000000" pitchFamily="50" charset="-128"/>
                <a:ea typeface="HG丸ｺﾞｼｯｸM-PRO" panose="020F0600000000000000" pitchFamily="50" charset="-128"/>
              </a:rPr>
              <a:t>　　</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14583" y="1913206"/>
            <a:ext cx="7886700" cy="4593102"/>
          </a:xfrm>
        </p:spPr>
        <p:txBody>
          <a:bodyPr>
            <a:normAutofit fontScale="850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en-US" altLang="ja-JP" sz="2400" dirty="0"/>
              <a:t>【</a:t>
            </a:r>
            <a:r>
              <a:rPr lang="ja-JP" altLang="en-US" sz="2400" dirty="0"/>
              <a:t>リンク</a:t>
            </a:r>
            <a:r>
              <a:rPr lang="en-US" altLang="ja-JP" sz="2400" dirty="0"/>
              <a:t>】(</a:t>
            </a:r>
            <a:r>
              <a:rPr lang="en-US" altLang="ja-JP" u="sng" dirty="0">
                <a:hlinkClick r:id="rId2"/>
              </a:rPr>
              <a:t>https://www.dh-jac.net/db/maps/search_portal.php</a:t>
            </a:r>
            <a:r>
              <a:rPr lang="en-US" altLang="ja-JP" dirty="0"/>
              <a:t>)</a:t>
            </a:r>
            <a:endParaRPr lang="ja-JP" altLang="en-US" dirty="0"/>
          </a:p>
          <a:p>
            <a:pPr marL="0" indent="0">
              <a:buNone/>
            </a:pPr>
            <a:endParaRPr lang="ja-JP" altLang="ja-JP" dirty="0"/>
          </a:p>
          <a:p>
            <a:pPr marL="0" indent="0">
              <a:lnSpc>
                <a:spcPct val="150000"/>
              </a:lnSpc>
              <a:buNone/>
            </a:pPr>
            <a:r>
              <a:rPr lang="ja-JP" altLang="ja-JP" sz="2400" b="1" dirty="0">
                <a:latin typeface="+mn-ea"/>
              </a:rPr>
              <a:t>「</a:t>
            </a:r>
            <a:r>
              <a:rPr lang="en-US" altLang="ja-JP" sz="2400" b="1" dirty="0">
                <a:latin typeface="+mn-ea"/>
              </a:rPr>
              <a:t>ARC</a:t>
            </a:r>
            <a:r>
              <a:rPr lang="ja-JP" altLang="ja-JP" sz="2400" b="1" dirty="0">
                <a:latin typeface="+mn-ea"/>
              </a:rPr>
              <a:t>地図ポータルデータベース」においては、国内外における多数の機関が所蔵する</a:t>
            </a:r>
            <a:r>
              <a:rPr lang="en-US" altLang="ja-JP" sz="2400" b="1" dirty="0">
                <a:latin typeface="+mn-ea"/>
              </a:rPr>
              <a:t>5,000</a:t>
            </a:r>
            <a:r>
              <a:rPr lang="ja-JP" altLang="ja-JP" sz="2400" b="1" dirty="0">
                <a:latin typeface="+mn-ea"/>
              </a:rPr>
              <a:t>点以上の古地図を検索・閲覧することが可能です。このデータベースでは、所有する機関によって異なる所蔵形態やデジタル化のレベルにある古地図を、メタデータの標準化や複数言語対応の支援を通じて、統一的に公開・検索できるようにして利便性を高めています。</a:t>
            </a:r>
          </a:p>
          <a:p>
            <a:pPr marL="0" indent="0">
              <a:lnSpc>
                <a:spcPct val="150000"/>
              </a:lnSpc>
              <a:buNone/>
            </a:pPr>
            <a:r>
              <a:rPr lang="en-US" altLang="ja-JP" dirty="0"/>
              <a:t> </a:t>
            </a:r>
            <a:endParaRPr lang="ja-JP" altLang="ja-JP" dirty="0"/>
          </a:p>
        </p:txBody>
      </p:sp>
    </p:spTree>
    <p:extLst>
      <p:ext uri="{BB962C8B-B14F-4D97-AF65-F5344CB8AC3E}">
        <p14:creationId xmlns:p14="http://schemas.microsoft.com/office/powerpoint/2010/main" val="1282254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07963" y="1606684"/>
            <a:ext cx="8736037" cy="5251316"/>
          </a:xfrm>
        </p:spPr>
        <p:txBody>
          <a:bodyPr>
            <a:normAutofit/>
          </a:bodyPr>
          <a:lstStyle/>
          <a:p>
            <a:pPr marL="0" indent="0">
              <a:buNone/>
            </a:pPr>
            <a:r>
              <a:rPr lang="ja-JP" altLang="ja-JP" b="1" dirty="0"/>
              <a:t>　</a:t>
            </a:r>
            <a:r>
              <a:rPr lang="ja-JP" altLang="en-US" sz="2400" b="1" dirty="0"/>
              <a:t>　</a:t>
            </a:r>
            <a:r>
              <a:rPr lang="ja-JP" altLang="ja-JP" sz="2400" b="1" dirty="0"/>
              <a:t>　</a:t>
            </a:r>
            <a:r>
              <a:rPr lang="ja-JP" altLang="en-US" sz="2400" b="1" dirty="0"/>
              <a:t>　　</a:t>
            </a:r>
            <a:r>
              <a:rPr lang="ja-JP" altLang="ja-JP" sz="2400" b="1" dirty="0"/>
              <a:t>　</a:t>
            </a:r>
            <a:r>
              <a:rPr lang="ja-JP" altLang="en-US" sz="2400" b="1" dirty="0"/>
              <a:t>　</a:t>
            </a:r>
          </a:p>
          <a:p>
            <a:pPr marL="0" indent="0">
              <a:lnSpc>
                <a:spcPct val="100000"/>
              </a:lnSpc>
              <a:buNone/>
            </a:pPr>
            <a:r>
              <a:rPr lang="en-US" altLang="ja-JP" sz="1600" b="1" dirty="0">
                <a:latin typeface="+mn-ea"/>
              </a:rPr>
              <a:t>【</a:t>
            </a:r>
            <a:r>
              <a:rPr lang="ja-JP" altLang="en-US" sz="1600" b="1" dirty="0">
                <a:latin typeface="+mn-ea"/>
              </a:rPr>
              <a:t>国土交通省ＨＰ</a:t>
            </a:r>
            <a:r>
              <a:rPr lang="en-US" altLang="ja-JP" sz="1600" b="1" dirty="0">
                <a:latin typeface="+mn-ea"/>
              </a:rPr>
              <a:t>】</a:t>
            </a:r>
            <a:endParaRPr lang="ja-JP" altLang="en-US" sz="1600" b="1" dirty="0">
              <a:latin typeface="+mn-ea"/>
            </a:endParaRPr>
          </a:p>
          <a:p>
            <a:pPr marL="0" indent="0">
              <a:lnSpc>
                <a:spcPct val="100000"/>
              </a:lnSpc>
              <a:buNone/>
            </a:pPr>
            <a:r>
              <a:rPr lang="ja-JP" altLang="en-US" sz="1800" b="1" dirty="0">
                <a:solidFill>
                  <a:srgbClr val="7030A0"/>
                </a:solidFill>
              </a:rPr>
              <a:t>東日本大震災復興関連の技術的助言等</a:t>
            </a:r>
            <a:r>
              <a:rPr lang="en-US" altLang="ja-JP" sz="1800" b="1" dirty="0">
                <a:solidFill>
                  <a:srgbClr val="7030A0"/>
                </a:solidFill>
                <a:hlinkClick r:id="rId2"/>
              </a:rPr>
              <a:t>https://www.mlit.go.jp/toshi/city/sigaiti/toshi_urbanmainte_tk_000057.html</a:t>
            </a:r>
            <a:endParaRPr lang="ja-JP" altLang="en-US" sz="1800" dirty="0">
              <a:solidFill>
                <a:srgbClr val="7030A0"/>
              </a:solidFill>
            </a:endParaRPr>
          </a:p>
          <a:p>
            <a:pPr marL="0" indent="0">
              <a:lnSpc>
                <a:spcPct val="100000"/>
              </a:lnSpc>
              <a:buNone/>
            </a:pPr>
            <a:endParaRPr lang="ja-JP" altLang="en-US" sz="1600" b="1" dirty="0" smtClean="0">
              <a:latin typeface="+mn-ea"/>
            </a:endParaRPr>
          </a:p>
          <a:p>
            <a:pPr marL="0" indent="0">
              <a:lnSpc>
                <a:spcPct val="100000"/>
              </a:lnSpc>
              <a:buNone/>
            </a:pPr>
            <a:r>
              <a:rPr lang="en-US" altLang="ja-JP" sz="1900" b="1" dirty="0">
                <a:latin typeface="+mn-ea"/>
              </a:rPr>
              <a:t>【</a:t>
            </a:r>
            <a:r>
              <a:rPr lang="ja-JP" altLang="en-US" sz="1900" b="1" dirty="0" smtClean="0">
                <a:latin typeface="+mn-ea"/>
              </a:rPr>
              <a:t>国土地理院ＨＰ</a:t>
            </a:r>
            <a:r>
              <a:rPr lang="en-US" altLang="ja-JP" sz="1900" b="1" dirty="0" smtClean="0">
                <a:latin typeface="+mn-ea"/>
              </a:rPr>
              <a:t>】</a:t>
            </a:r>
            <a:r>
              <a:rPr lang="ja-JP" altLang="en-US" sz="1900" b="1" dirty="0" smtClean="0">
                <a:solidFill>
                  <a:srgbClr val="7030A0"/>
                </a:solidFill>
              </a:rPr>
              <a:t>過去</a:t>
            </a:r>
            <a:r>
              <a:rPr lang="ja-JP" altLang="en-US" sz="1900" b="1" dirty="0">
                <a:solidFill>
                  <a:srgbClr val="7030A0"/>
                </a:solidFill>
              </a:rPr>
              <a:t>の災害関連情報</a:t>
            </a:r>
            <a:r>
              <a:rPr lang="ja-JP" altLang="en-US" sz="1900" b="1" dirty="0" smtClean="0">
                <a:solidFill>
                  <a:srgbClr val="7030A0"/>
                </a:solidFill>
              </a:rPr>
              <a:t>一覧</a:t>
            </a:r>
            <a:r>
              <a:rPr lang="en-US" altLang="ja-JP" sz="1900" b="1" dirty="0">
                <a:hlinkClick r:id="rId3"/>
              </a:rPr>
              <a:t>https://</a:t>
            </a:r>
            <a:r>
              <a:rPr lang="en-US" altLang="ja-JP" sz="1900" b="1" dirty="0" smtClean="0">
                <a:hlinkClick r:id="rId3"/>
              </a:rPr>
              <a:t>www.gsi.go.jp/kohokocho/kakosai202001.html#jisin1</a:t>
            </a:r>
            <a:endParaRPr lang="ja-JP" altLang="en-US" sz="1900" b="1" dirty="0" smtClean="0"/>
          </a:p>
          <a:p>
            <a:pPr marL="0" indent="0">
              <a:lnSpc>
                <a:spcPct val="100000"/>
              </a:lnSpc>
              <a:buNone/>
            </a:pPr>
            <a:endParaRPr lang="ja-JP" altLang="en-US" sz="1900" b="1" dirty="0" smtClean="0"/>
          </a:p>
          <a:p>
            <a:pPr marL="0" indent="0">
              <a:lnSpc>
                <a:spcPct val="100000"/>
              </a:lnSpc>
              <a:buNone/>
            </a:pPr>
            <a:endParaRPr lang="ja-JP" altLang="en-US" sz="1900" b="1" dirty="0">
              <a:latin typeface="+mn-ea"/>
            </a:endParaRPr>
          </a:p>
          <a:p>
            <a:pPr marL="0" indent="0">
              <a:lnSpc>
                <a:spcPct val="100000"/>
              </a:lnSpc>
              <a:buNone/>
            </a:pPr>
            <a:r>
              <a:rPr lang="en-US" altLang="ja-JP" sz="1600" b="1" dirty="0" smtClean="0">
                <a:latin typeface="+mn-ea"/>
              </a:rPr>
              <a:t>【</a:t>
            </a:r>
            <a:r>
              <a:rPr lang="ja-JP" altLang="en-US" sz="1600" b="1" dirty="0">
                <a:latin typeface="+mn-ea"/>
              </a:rPr>
              <a:t>国土交通省ＨＰ</a:t>
            </a:r>
            <a:r>
              <a:rPr lang="en-US" altLang="ja-JP" sz="1600" b="1" dirty="0" smtClean="0">
                <a:latin typeface="+mn-ea"/>
              </a:rPr>
              <a:t>】</a:t>
            </a:r>
            <a:r>
              <a:rPr lang="ja-JP" altLang="en-US" sz="1600" b="1" dirty="0" smtClean="0">
                <a:solidFill>
                  <a:srgbClr val="7030A0"/>
                </a:solidFill>
              </a:rPr>
              <a:t>防災ポータル</a:t>
            </a:r>
            <a:endParaRPr lang="ja-JP" altLang="en-US" sz="1600" b="1" dirty="0" smtClean="0">
              <a:latin typeface="ＭＳ ゴシック" panose="020B0609070205080204" pitchFamily="49" charset="-128"/>
              <a:ea typeface="ＭＳ ゴシック" panose="020B0609070205080204" pitchFamily="49" charset="-128"/>
            </a:endParaRPr>
          </a:p>
          <a:p>
            <a:pPr marL="0" indent="0">
              <a:lnSpc>
                <a:spcPct val="100000"/>
              </a:lnSpc>
              <a:buNone/>
            </a:pPr>
            <a:r>
              <a:rPr lang="en-US" altLang="ja-JP" sz="2000" b="1" dirty="0">
                <a:latin typeface="ＭＳ ゴシック" panose="020B0609070205080204" pitchFamily="49" charset="-128"/>
                <a:ea typeface="ＭＳ ゴシック" panose="020B0609070205080204" pitchFamily="49" charset="-128"/>
                <a:hlinkClick r:id="rId4"/>
              </a:rPr>
              <a:t>https://</a:t>
            </a:r>
            <a:r>
              <a:rPr lang="en-US" altLang="ja-JP" sz="2000" b="1" dirty="0" smtClean="0">
                <a:latin typeface="ＭＳ ゴシック" panose="020B0609070205080204" pitchFamily="49" charset="-128"/>
                <a:ea typeface="ＭＳ ゴシック" panose="020B0609070205080204" pitchFamily="49" charset="-128"/>
                <a:hlinkClick r:id="rId4"/>
              </a:rPr>
              <a:t>www.mlit.go.jp/river/bousai/olympic/prepare04/index.html</a:t>
            </a:r>
            <a:endParaRPr lang="ja-JP" altLang="en-US" sz="2000" b="1" dirty="0" smtClean="0">
              <a:latin typeface="ＭＳ ゴシック" panose="020B0609070205080204" pitchFamily="49" charset="-128"/>
              <a:ea typeface="ＭＳ ゴシック" panose="020B0609070205080204" pitchFamily="49" charset="-128"/>
            </a:endParaRPr>
          </a:p>
          <a:p>
            <a:pPr marL="0" indent="0">
              <a:lnSpc>
                <a:spcPct val="100000"/>
              </a:lnSpc>
              <a:buNone/>
            </a:pPr>
            <a:endParaRPr lang="ja-JP" altLang="en-US" sz="2000" b="1" dirty="0" smtClean="0">
              <a:latin typeface="ＭＳ ゴシック" panose="020B0609070205080204" pitchFamily="49" charset="-128"/>
              <a:ea typeface="ＭＳ ゴシック" panose="020B0609070205080204" pitchFamily="49" charset="-128"/>
            </a:endParaRPr>
          </a:p>
          <a:p>
            <a:pPr marL="0" indent="0">
              <a:buNone/>
            </a:pPr>
            <a:endParaRPr lang="ja-JP" altLang="ja-JP" dirty="0"/>
          </a:p>
          <a:p>
            <a:pPr marL="0" indent="0">
              <a:buNone/>
            </a:pPr>
            <a:endParaRPr lang="ja-JP" altLang="en-US" b="1" dirty="0"/>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628650" y="153988"/>
            <a:ext cx="7886700" cy="1308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000" b="1" dirty="0">
                <a:solidFill>
                  <a:srgbClr val="7030A0"/>
                </a:solidFill>
                <a:latin typeface="+mn-ea"/>
                <a:ea typeface="+mn-ea"/>
              </a:rPr>
              <a:t>３－</a:t>
            </a:r>
            <a:r>
              <a:rPr lang="ja-JP" altLang="en-US" sz="2000" b="1" dirty="0">
                <a:solidFill>
                  <a:srgbClr val="7030A0"/>
                </a:solidFill>
                <a:latin typeface="+mn-ea"/>
                <a:ea typeface="+mn-ea"/>
              </a:rPr>
              <a:t>５</a:t>
            </a:r>
            <a:r>
              <a:rPr lang="ja-JP" altLang="ja-JP" sz="2000" b="1" dirty="0">
                <a:solidFill>
                  <a:srgbClr val="7030A0"/>
                </a:solidFill>
                <a:latin typeface="+mn-ea"/>
                <a:ea typeface="+mn-ea"/>
              </a:rPr>
              <a:t>　</a:t>
            </a:r>
            <a:r>
              <a:rPr lang="ja-JP" altLang="en-US" sz="2000" b="1" dirty="0" smtClean="0">
                <a:solidFill>
                  <a:srgbClr val="7030A0"/>
                </a:solidFill>
                <a:latin typeface="+mn-ea"/>
                <a:ea typeface="+mn-ea"/>
              </a:rPr>
              <a:t>首都圏としての発展</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400" b="1" dirty="0" smtClean="0">
                <a:solidFill>
                  <a:srgbClr val="FF0000"/>
                </a:solidFill>
                <a:latin typeface="+mn-ea"/>
                <a:ea typeface="+mn-ea"/>
              </a:rPr>
              <a:t>③平成の災害　東日本大震災など　</a:t>
            </a:r>
            <a:endParaRPr lang="ja-JP" altLang="en-US" sz="2400" b="1" dirty="0">
              <a:solidFill>
                <a:srgbClr val="FF0000"/>
              </a:solidFill>
              <a:latin typeface="+mn-ea"/>
              <a:ea typeface="+mn-ea"/>
            </a:endParaRPr>
          </a:p>
        </p:txBody>
      </p:sp>
    </p:spTree>
    <p:extLst>
      <p:ext uri="{BB962C8B-B14F-4D97-AF65-F5344CB8AC3E}">
        <p14:creationId xmlns:p14="http://schemas.microsoft.com/office/powerpoint/2010/main" val="781107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07963" y="1606684"/>
            <a:ext cx="8736037" cy="4915140"/>
          </a:xfrm>
        </p:spPr>
        <p:txBody>
          <a:bodyPr>
            <a:normAutofit fontScale="92500" lnSpcReduction="10000"/>
          </a:bodyPr>
          <a:lstStyle/>
          <a:p>
            <a:pPr marL="0" indent="0">
              <a:buNone/>
            </a:pPr>
            <a:r>
              <a:rPr lang="ja-JP" altLang="en-US" sz="2200" b="1" dirty="0" smtClean="0">
                <a:solidFill>
                  <a:srgbClr val="FF0000"/>
                </a:solidFill>
              </a:rPr>
              <a:t>■昭和３１年</a:t>
            </a:r>
            <a:r>
              <a:rPr lang="en-US" altLang="ja-JP" sz="2200" b="1" dirty="0" smtClean="0">
                <a:solidFill>
                  <a:srgbClr val="FF0000"/>
                </a:solidFill>
              </a:rPr>
              <a:t>  </a:t>
            </a:r>
            <a:r>
              <a:rPr lang="ja-JP" altLang="en-US" sz="2200" b="1" dirty="0" smtClean="0">
                <a:solidFill>
                  <a:srgbClr val="FF0000"/>
                </a:solidFill>
              </a:rPr>
              <a:t>首都圏整備法　制定　</a:t>
            </a:r>
            <a:r>
              <a:rPr lang="en-US" altLang="ja-JP" sz="2200" b="1" dirty="0" smtClean="0"/>
              <a:t>【</a:t>
            </a:r>
            <a:r>
              <a:rPr lang="ja-JP" altLang="en-US" sz="2200" b="1" dirty="0"/>
              <a:t>グリーンベルト</a:t>
            </a:r>
            <a:r>
              <a:rPr lang="ja-JP" altLang="en-US" sz="2200" b="1" dirty="0" smtClean="0"/>
              <a:t>構想</a:t>
            </a:r>
            <a:r>
              <a:rPr lang="en-US" altLang="ja-JP" sz="2200" b="1" dirty="0" smtClean="0"/>
              <a:t>】 </a:t>
            </a:r>
            <a:r>
              <a:rPr lang="ja-JP" altLang="en-US" sz="2400" b="1" dirty="0"/>
              <a:t>　</a:t>
            </a:r>
          </a:p>
          <a:p>
            <a:pPr marL="0" indent="0">
              <a:buNone/>
            </a:pPr>
            <a:r>
              <a:rPr lang="ja-JP" altLang="en-US" sz="1800" b="1" dirty="0" smtClean="0"/>
              <a:t>　　</a:t>
            </a:r>
            <a:r>
              <a:rPr lang="ja-JP" altLang="en-US" sz="1700" b="1" dirty="0"/>
              <a:t> </a:t>
            </a:r>
            <a:r>
              <a:rPr lang="ja-JP" altLang="en-US" sz="1700" b="1" dirty="0" smtClean="0"/>
              <a:t>・東京都と周辺地域を一体とした広域を対象に、「既成市街地」「近郊地帯」</a:t>
            </a:r>
          </a:p>
          <a:p>
            <a:pPr marL="0" indent="0">
              <a:buNone/>
            </a:pPr>
            <a:r>
              <a:rPr lang="ja-JP" altLang="en-US" sz="1700" b="1" dirty="0" smtClean="0"/>
              <a:t>　　等の政策区域を指定。基本計画等を策定し、首都圏の整備を進める。</a:t>
            </a:r>
          </a:p>
          <a:p>
            <a:pPr marL="0" indent="0">
              <a:buNone/>
            </a:pPr>
            <a:r>
              <a:rPr lang="ja-JP" altLang="en-US" sz="1700" b="1" dirty="0" smtClean="0"/>
              <a:t>　　・既成市街地の周辺に近郊地帯</a:t>
            </a:r>
            <a:r>
              <a:rPr lang="ja-JP" altLang="en-US" sz="1700" b="1" u="sng" dirty="0" smtClean="0"/>
              <a:t>「グリーンベルト」をめぐらし、既成市街地の</a:t>
            </a:r>
          </a:p>
          <a:p>
            <a:pPr marL="0" indent="0">
              <a:buNone/>
            </a:pPr>
            <a:r>
              <a:rPr lang="ja-JP" altLang="en-US" sz="1700" b="1" dirty="0" smtClean="0"/>
              <a:t>　　</a:t>
            </a:r>
            <a:r>
              <a:rPr lang="ja-JP" altLang="en-US" sz="1700" b="1" u="sng" dirty="0" smtClean="0"/>
              <a:t>発展を物理的に抑制</a:t>
            </a:r>
          </a:p>
          <a:p>
            <a:pPr marL="0" indent="0">
              <a:buNone/>
            </a:pPr>
            <a:r>
              <a:rPr lang="ja-JP" altLang="en-US" sz="1800" b="1" dirty="0" smtClean="0">
                <a:solidFill>
                  <a:srgbClr val="00B050"/>
                </a:solidFill>
              </a:rPr>
              <a:t>昭和３３年</a:t>
            </a:r>
            <a:r>
              <a:rPr lang="en-US" altLang="ja-JP" sz="1800" b="1" dirty="0" smtClean="0">
                <a:solidFill>
                  <a:srgbClr val="00B050"/>
                </a:solidFill>
              </a:rPr>
              <a:t>  </a:t>
            </a:r>
            <a:r>
              <a:rPr lang="ja-JP" altLang="en-US" sz="1800" b="1" dirty="0" smtClean="0">
                <a:solidFill>
                  <a:srgbClr val="00B050"/>
                </a:solidFill>
              </a:rPr>
              <a:t>第１次首都圏基本計画</a:t>
            </a:r>
          </a:p>
          <a:p>
            <a:pPr marL="0" indent="0">
              <a:buNone/>
            </a:pPr>
            <a:r>
              <a:rPr lang="ja-JP" altLang="en-US" sz="1800" b="1" dirty="0" smtClean="0"/>
              <a:t>　　</a:t>
            </a:r>
            <a:r>
              <a:rPr lang="ja-JP" altLang="en-US" sz="1700" b="1" dirty="0" smtClean="0"/>
              <a:t>・「首都圏」の区域・・・　当初構想：７０㎞圏内⇒</a:t>
            </a:r>
          </a:p>
          <a:p>
            <a:pPr marL="0" indent="0">
              <a:buNone/>
            </a:pPr>
            <a:r>
              <a:rPr lang="ja-JP" altLang="en-US" sz="1700" b="1" dirty="0" smtClean="0"/>
              <a:t>　　　</a:t>
            </a:r>
            <a:r>
              <a:rPr lang="ja-JP" altLang="en-US" sz="1700" b="1" u="sng" dirty="0" smtClean="0"/>
              <a:t>Ｓ３３基本計画：１００㎞圏内 </a:t>
            </a:r>
            <a:r>
              <a:rPr lang="ja-JP" altLang="en-US" sz="1700" b="1" dirty="0" smtClean="0"/>
              <a:t>　 ⇒Ｓ４１政令改正：１都７県全域に</a:t>
            </a:r>
          </a:p>
          <a:p>
            <a:pPr marL="0" indent="0">
              <a:buNone/>
            </a:pPr>
            <a:r>
              <a:rPr lang="ja-JP" altLang="en-US" sz="1700" b="1" dirty="0" smtClean="0"/>
              <a:t>　　・「既成市街地」・・・東京特別区、武蔵野市、三鷹市、川口市、横浜市、川崎市</a:t>
            </a:r>
          </a:p>
          <a:p>
            <a:pPr marL="0" indent="0">
              <a:buNone/>
            </a:pPr>
            <a:r>
              <a:rPr lang="ja-JP" altLang="en-US" sz="1800" dirty="0" smtClean="0"/>
              <a:t>　　</a:t>
            </a:r>
            <a:endParaRPr lang="ja-JP" altLang="en-US" sz="2000" dirty="0" smtClean="0"/>
          </a:p>
          <a:p>
            <a:pPr marL="0" indent="0">
              <a:buNone/>
            </a:pPr>
            <a:r>
              <a:rPr lang="ja-JP" altLang="en-US" sz="2200" b="1" dirty="0">
                <a:solidFill>
                  <a:srgbClr val="FF0000"/>
                </a:solidFill>
              </a:rPr>
              <a:t>■昭和</a:t>
            </a:r>
            <a:r>
              <a:rPr lang="ja-JP" altLang="en-US" sz="2200" b="1" dirty="0" smtClean="0">
                <a:solidFill>
                  <a:srgbClr val="FF0000"/>
                </a:solidFill>
              </a:rPr>
              <a:t>３４年</a:t>
            </a:r>
            <a:r>
              <a:rPr lang="en-US" altLang="ja-JP" sz="2200" b="1" dirty="0" smtClean="0">
                <a:solidFill>
                  <a:srgbClr val="FF0000"/>
                </a:solidFill>
              </a:rPr>
              <a:t>  </a:t>
            </a:r>
            <a:r>
              <a:rPr lang="ja-JP" altLang="en-US" sz="2200" b="1" dirty="0" smtClean="0">
                <a:solidFill>
                  <a:srgbClr val="FF0000"/>
                </a:solidFill>
              </a:rPr>
              <a:t>首都圏の既成市街地における工業等の制限に関する法律</a:t>
            </a:r>
          </a:p>
          <a:p>
            <a:pPr marL="0" indent="0">
              <a:buNone/>
            </a:pPr>
            <a:r>
              <a:rPr lang="ja-JP" altLang="en-US" sz="2200" b="1" dirty="0" smtClean="0">
                <a:solidFill>
                  <a:srgbClr val="FF0000"/>
                </a:solidFill>
              </a:rPr>
              <a:t>　</a:t>
            </a:r>
            <a:r>
              <a:rPr lang="en-US" altLang="ja-JP" sz="2200" b="1" dirty="0" smtClean="0">
                <a:solidFill>
                  <a:srgbClr val="FF0000"/>
                </a:solidFill>
              </a:rPr>
              <a:t>(</a:t>
            </a:r>
            <a:r>
              <a:rPr lang="ja-JP" altLang="en-US" sz="2200" b="1" dirty="0" smtClean="0">
                <a:solidFill>
                  <a:srgbClr val="FF0000"/>
                </a:solidFill>
              </a:rPr>
              <a:t>工場等制限法</a:t>
            </a:r>
            <a:r>
              <a:rPr lang="en-US" altLang="ja-JP" sz="2200" b="1" dirty="0" smtClean="0">
                <a:solidFill>
                  <a:srgbClr val="FF0000"/>
                </a:solidFill>
              </a:rPr>
              <a:t>)</a:t>
            </a:r>
            <a:r>
              <a:rPr lang="ja-JP" altLang="en-US" sz="2200" b="1" dirty="0">
                <a:solidFill>
                  <a:srgbClr val="FF0000"/>
                </a:solidFill>
              </a:rPr>
              <a:t>　</a:t>
            </a:r>
            <a:r>
              <a:rPr lang="ja-JP" altLang="en-US" sz="2200" b="1" dirty="0" smtClean="0">
                <a:solidFill>
                  <a:srgbClr val="FF0000"/>
                </a:solidFill>
              </a:rPr>
              <a:t>制定　　</a:t>
            </a:r>
            <a:r>
              <a:rPr lang="en-US" altLang="ja-JP" sz="2000" b="1" dirty="0" smtClean="0"/>
              <a:t>【</a:t>
            </a:r>
            <a:r>
              <a:rPr lang="ja-JP" altLang="en-US" sz="2000" b="1" dirty="0" smtClean="0"/>
              <a:t>首都圏人口抑制</a:t>
            </a:r>
            <a:r>
              <a:rPr lang="en-US" altLang="ja-JP" sz="2000" b="1" dirty="0" smtClean="0"/>
              <a:t>】 </a:t>
            </a:r>
            <a:endParaRPr lang="ja-JP" altLang="en-US" sz="2200" b="1" dirty="0" smtClean="0">
              <a:solidFill>
                <a:srgbClr val="FF0000"/>
              </a:solidFill>
            </a:endParaRPr>
          </a:p>
          <a:p>
            <a:pPr marL="0" indent="0">
              <a:buNone/>
            </a:pPr>
            <a:r>
              <a:rPr lang="ja-JP" altLang="en-US" sz="2400" b="1" dirty="0" smtClean="0"/>
              <a:t>　　</a:t>
            </a:r>
            <a:r>
              <a:rPr lang="ja-JP" altLang="en-US" sz="1800" b="1" dirty="0" smtClean="0"/>
              <a:t>・既成市街地における一定規模以上の</a:t>
            </a:r>
            <a:r>
              <a:rPr lang="ja-JP" altLang="en-US" sz="1800" b="1" u="sng" dirty="0" smtClean="0"/>
              <a:t>工場と大学の「新設」を制限</a:t>
            </a:r>
          </a:p>
          <a:p>
            <a:pPr marL="0" indent="0">
              <a:buNone/>
            </a:pPr>
            <a:r>
              <a:rPr lang="ja-JP" altLang="en-US" sz="1800" b="1" dirty="0" smtClean="0"/>
              <a:t>　　⇒Ｓ３７法改正　人口急増を受けて「増設」も制限　</a:t>
            </a:r>
            <a:endParaRPr lang="ja-JP" altLang="en-US" sz="1800" b="1" dirty="0"/>
          </a:p>
          <a:p>
            <a:pPr marL="0" indent="0">
              <a:buNone/>
            </a:pPr>
            <a:endParaRPr lang="ja-JP" altLang="en-US" sz="2400" b="1" dirty="0" smtClean="0">
              <a:solidFill>
                <a:srgbClr val="FF0000"/>
              </a:solidFill>
            </a:endParaRPr>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561414" y="0"/>
            <a:ext cx="7886700" cy="1308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200" b="1" dirty="0" smtClean="0">
                <a:solidFill>
                  <a:srgbClr val="7030A0"/>
                </a:solidFill>
                <a:latin typeface="+mn-ea"/>
                <a:ea typeface="+mn-ea"/>
              </a:rPr>
              <a:t>３－</a:t>
            </a:r>
            <a:r>
              <a:rPr lang="ja-JP" altLang="en-US" sz="2200" b="1" dirty="0" smtClean="0">
                <a:solidFill>
                  <a:srgbClr val="7030A0"/>
                </a:solidFill>
                <a:latin typeface="+mn-ea"/>
                <a:ea typeface="+mn-ea"/>
              </a:rPr>
              <a:t>５</a:t>
            </a:r>
            <a:r>
              <a:rPr lang="ja-JP" altLang="ja-JP" sz="2200" b="1" dirty="0">
                <a:solidFill>
                  <a:srgbClr val="7030A0"/>
                </a:solidFill>
                <a:latin typeface="+mn-ea"/>
                <a:ea typeface="+mn-ea"/>
              </a:rPr>
              <a:t>　</a:t>
            </a:r>
            <a:r>
              <a:rPr lang="ja-JP" altLang="en-US" sz="2200" b="1" dirty="0" smtClean="0">
                <a:solidFill>
                  <a:srgbClr val="7030A0"/>
                </a:solidFill>
                <a:latin typeface="+mn-ea"/>
                <a:ea typeface="+mn-ea"/>
              </a:rPr>
              <a:t>首都圏としての発展</a:t>
            </a:r>
            <a:br>
              <a:rPr lang="ja-JP" altLang="en-US" sz="2200" b="1" dirty="0" smtClean="0">
                <a:solidFill>
                  <a:srgbClr val="7030A0"/>
                </a:solidFill>
                <a:latin typeface="+mn-ea"/>
                <a:ea typeface="+mn-ea"/>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400" b="1" dirty="0" smtClean="0">
                <a:solidFill>
                  <a:srgbClr val="FF0000"/>
                </a:solidFill>
                <a:latin typeface="+mn-ea"/>
                <a:ea typeface="+mn-ea"/>
              </a:rPr>
              <a:t>④戦後の首都圏整備</a:t>
            </a:r>
            <a:r>
              <a:rPr lang="en-US" altLang="ja-JP" sz="2400" b="1" dirty="0" smtClean="0">
                <a:solidFill>
                  <a:srgbClr val="FF0000"/>
                </a:solidFill>
                <a:latin typeface="+mn-ea"/>
                <a:ea typeface="+mn-ea"/>
              </a:rPr>
              <a:t>(</a:t>
            </a:r>
            <a:r>
              <a:rPr lang="ja-JP" altLang="en-US" sz="2400" b="1" dirty="0" smtClean="0">
                <a:solidFill>
                  <a:srgbClr val="FF0000"/>
                </a:solidFill>
                <a:latin typeface="+mn-ea"/>
                <a:ea typeface="+mn-ea"/>
              </a:rPr>
              <a:t>昭和３０年代</a:t>
            </a:r>
            <a:r>
              <a:rPr lang="en-US" altLang="ja-JP" sz="2400" b="1" dirty="0" smtClean="0">
                <a:solidFill>
                  <a:srgbClr val="FF0000"/>
                </a:solidFill>
                <a:latin typeface="+mn-ea"/>
                <a:ea typeface="+mn-ea"/>
              </a:rPr>
              <a:t>)</a:t>
            </a:r>
            <a:endParaRPr lang="ja-JP" altLang="en-US" sz="2400" b="1" dirty="0">
              <a:solidFill>
                <a:srgbClr val="FF0000"/>
              </a:solidFill>
              <a:latin typeface="+mn-ea"/>
              <a:ea typeface="+mn-ea"/>
            </a:endParaRPr>
          </a:p>
        </p:txBody>
      </p:sp>
    </p:spTree>
    <p:extLst>
      <p:ext uri="{BB962C8B-B14F-4D97-AF65-F5344CB8AC3E}">
        <p14:creationId xmlns:p14="http://schemas.microsoft.com/office/powerpoint/2010/main" val="2728109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07963" y="1606684"/>
            <a:ext cx="8736037" cy="5251316"/>
          </a:xfrm>
        </p:spPr>
        <p:txBody>
          <a:bodyPr>
            <a:normAutofit fontScale="92500" lnSpcReduction="10000"/>
          </a:bodyPr>
          <a:lstStyle/>
          <a:p>
            <a:pPr marL="0" indent="0">
              <a:buNone/>
            </a:pPr>
            <a:r>
              <a:rPr lang="ja-JP" altLang="en-US" sz="2100" b="1" dirty="0">
                <a:solidFill>
                  <a:srgbClr val="00B050"/>
                </a:solidFill>
              </a:rPr>
              <a:t>昭和</a:t>
            </a:r>
            <a:r>
              <a:rPr lang="ja-JP" altLang="en-US" sz="2100" b="1" dirty="0" smtClean="0">
                <a:solidFill>
                  <a:srgbClr val="00B050"/>
                </a:solidFill>
              </a:rPr>
              <a:t>３５年国勢調査</a:t>
            </a:r>
            <a:r>
              <a:rPr lang="en-US" altLang="ja-JP" sz="2100" b="1" dirty="0" smtClean="0">
                <a:solidFill>
                  <a:srgbClr val="00B050"/>
                </a:solidFill>
              </a:rPr>
              <a:t> </a:t>
            </a:r>
            <a:r>
              <a:rPr lang="ja-JP" altLang="en-US" sz="2100" b="1" dirty="0" smtClean="0">
                <a:solidFill>
                  <a:srgbClr val="00B050"/>
                </a:solidFill>
              </a:rPr>
              <a:t>結果　⇒計画想定人口を上回る人口急増が判明　</a:t>
            </a:r>
          </a:p>
          <a:p>
            <a:pPr marL="0" indent="0">
              <a:buNone/>
            </a:pPr>
            <a:r>
              <a:rPr lang="ja-JP" altLang="en-US" sz="2100" b="1" dirty="0" smtClean="0">
                <a:solidFill>
                  <a:srgbClr val="00B050"/>
                </a:solidFill>
              </a:rPr>
              <a:t>⇒</a:t>
            </a:r>
            <a:r>
              <a:rPr lang="ja-JP" altLang="en-US" sz="2100" b="1" u="sng" dirty="0" smtClean="0">
                <a:solidFill>
                  <a:srgbClr val="FF0000"/>
                </a:solidFill>
              </a:rPr>
              <a:t>首都圏の人口分散対策の強化が必要</a:t>
            </a:r>
          </a:p>
          <a:p>
            <a:pPr marL="0" indent="0">
              <a:buNone/>
            </a:pPr>
            <a:endParaRPr lang="ja-JP" altLang="en-US" sz="2400" b="1" u="sng" dirty="0">
              <a:solidFill>
                <a:srgbClr val="FF0000"/>
              </a:solidFill>
            </a:endParaRPr>
          </a:p>
          <a:p>
            <a:pPr marL="0" indent="0">
              <a:buNone/>
            </a:pPr>
            <a:r>
              <a:rPr lang="ja-JP" altLang="en-US" sz="2200" b="1" dirty="0" smtClean="0">
                <a:solidFill>
                  <a:srgbClr val="FF0000"/>
                </a:solidFill>
              </a:rPr>
              <a:t>■昭和４０年</a:t>
            </a:r>
            <a:r>
              <a:rPr lang="en-US" altLang="ja-JP" sz="2200" b="1" dirty="0" smtClean="0">
                <a:solidFill>
                  <a:srgbClr val="FF0000"/>
                </a:solidFill>
              </a:rPr>
              <a:t>  </a:t>
            </a:r>
            <a:r>
              <a:rPr lang="ja-JP" altLang="en-US" sz="2200" b="1" dirty="0">
                <a:solidFill>
                  <a:srgbClr val="FF0000"/>
                </a:solidFill>
              </a:rPr>
              <a:t>首都圏整備法　</a:t>
            </a:r>
            <a:r>
              <a:rPr lang="ja-JP" altLang="en-US" sz="2200" b="1" dirty="0" smtClean="0">
                <a:solidFill>
                  <a:srgbClr val="FF0000"/>
                </a:solidFill>
              </a:rPr>
              <a:t>改正　</a:t>
            </a:r>
            <a:r>
              <a:rPr lang="en-US" altLang="ja-JP" sz="2200" b="1" dirty="0" smtClean="0"/>
              <a:t>【</a:t>
            </a:r>
            <a:r>
              <a:rPr lang="ja-JP" altLang="en-US" sz="2200" b="1" dirty="0" smtClean="0"/>
              <a:t>グリーンベルト構想見直し</a:t>
            </a:r>
            <a:r>
              <a:rPr lang="en-US" altLang="ja-JP" sz="2200" b="1" dirty="0" smtClean="0"/>
              <a:t>】</a:t>
            </a:r>
            <a:endParaRPr lang="ja-JP" altLang="en-US" sz="2200" dirty="0"/>
          </a:p>
          <a:p>
            <a:pPr marL="0" indent="0">
              <a:buNone/>
            </a:pPr>
            <a:r>
              <a:rPr lang="ja-JP" altLang="en-US" sz="2000" b="1" dirty="0" smtClean="0"/>
              <a:t>　</a:t>
            </a:r>
            <a:r>
              <a:rPr lang="ja-JP" altLang="en-US" sz="1700" b="1" dirty="0" smtClean="0"/>
              <a:t>・高度成長により人口急増とスプロール化により、グリーンベルト</a:t>
            </a:r>
            <a:r>
              <a:rPr lang="en-US" altLang="ja-JP" sz="1700" b="1" dirty="0" smtClean="0"/>
              <a:t>(</a:t>
            </a:r>
            <a:r>
              <a:rPr lang="ja-JP" altLang="en-US" sz="1700" b="1" dirty="0" smtClean="0"/>
              <a:t>近郊地帯</a:t>
            </a:r>
            <a:r>
              <a:rPr lang="en-US" altLang="ja-JP" sz="1700" b="1" dirty="0" smtClean="0"/>
              <a:t>)</a:t>
            </a:r>
            <a:r>
              <a:rPr lang="ja-JP" altLang="en-US" sz="1700" b="1" dirty="0" smtClean="0"/>
              <a:t>に</a:t>
            </a:r>
          </a:p>
          <a:p>
            <a:pPr marL="0" indent="0">
              <a:buNone/>
            </a:pPr>
            <a:r>
              <a:rPr lang="ja-JP" altLang="en-US" sz="1700" b="1" dirty="0" smtClean="0"/>
              <a:t>よる物理的抑制が限界　⇒　</a:t>
            </a:r>
            <a:r>
              <a:rPr lang="ja-JP" altLang="en-US" sz="1700" b="1" dirty="0" smtClean="0">
                <a:solidFill>
                  <a:srgbClr val="00B050"/>
                </a:solidFill>
              </a:rPr>
              <a:t>都市の発展動向に応じ、既成市街地と一体となった</a:t>
            </a:r>
          </a:p>
          <a:p>
            <a:pPr marL="0" indent="0">
              <a:buNone/>
            </a:pPr>
            <a:r>
              <a:rPr lang="ja-JP" altLang="en-US" sz="1700" b="1" dirty="0" smtClean="0">
                <a:solidFill>
                  <a:srgbClr val="00B050"/>
                </a:solidFill>
              </a:rPr>
              <a:t>近郊の地域の土地利用を動態的に計画する政策へ転換</a:t>
            </a:r>
          </a:p>
          <a:p>
            <a:pPr marL="0" indent="0">
              <a:buNone/>
            </a:pPr>
            <a:r>
              <a:rPr lang="ja-JP" altLang="en-US" sz="1700" b="1" dirty="0" smtClean="0"/>
              <a:t>　　・「近郊地帯」　　　　⇒「近郊整備地帯」に名称変更</a:t>
            </a:r>
          </a:p>
          <a:p>
            <a:pPr marL="0" indent="0">
              <a:buNone/>
            </a:pPr>
            <a:r>
              <a:rPr lang="ja-JP" altLang="en-US" sz="1700" b="1" dirty="0" smtClean="0"/>
              <a:t>　　・「市街地開発区域」</a:t>
            </a:r>
            <a:r>
              <a:rPr lang="ja-JP" altLang="en-US" sz="1700" b="1" dirty="0"/>
              <a:t>　⇒</a:t>
            </a:r>
            <a:r>
              <a:rPr lang="ja-JP" altLang="en-US" sz="1700" b="1" dirty="0" smtClean="0"/>
              <a:t>「都市開発区域」に名称変更</a:t>
            </a:r>
          </a:p>
          <a:p>
            <a:pPr marL="0" indent="0">
              <a:buNone/>
            </a:pPr>
            <a:endParaRPr lang="ja-JP" altLang="en-US" sz="2000" b="1" dirty="0" smtClean="0"/>
          </a:p>
          <a:p>
            <a:pPr marL="0" indent="0">
              <a:buNone/>
            </a:pPr>
            <a:r>
              <a:rPr lang="ja-JP" altLang="en-US" sz="2100" b="1" dirty="0">
                <a:solidFill>
                  <a:srgbClr val="FF0000"/>
                </a:solidFill>
              </a:rPr>
              <a:t>■昭和</a:t>
            </a:r>
            <a:r>
              <a:rPr lang="ja-JP" altLang="en-US" sz="2100" b="1" dirty="0" smtClean="0">
                <a:solidFill>
                  <a:srgbClr val="FF0000"/>
                </a:solidFill>
              </a:rPr>
              <a:t>４３年</a:t>
            </a:r>
            <a:r>
              <a:rPr lang="en-US" altLang="ja-JP" sz="2100" b="1" dirty="0" smtClean="0">
                <a:solidFill>
                  <a:srgbClr val="FF0000"/>
                </a:solidFill>
              </a:rPr>
              <a:t>  </a:t>
            </a:r>
            <a:r>
              <a:rPr lang="ja-JP" altLang="en-US" sz="2100" b="1" dirty="0" smtClean="0">
                <a:solidFill>
                  <a:srgbClr val="FF0000"/>
                </a:solidFill>
              </a:rPr>
              <a:t>「都市計画法」制定　　</a:t>
            </a:r>
            <a:r>
              <a:rPr lang="en-US" altLang="ja-JP" sz="2100" b="1" dirty="0" smtClean="0"/>
              <a:t>【</a:t>
            </a:r>
            <a:r>
              <a:rPr lang="ja-JP" altLang="en-US" sz="2100" b="1" dirty="0" smtClean="0"/>
              <a:t>無秩序なスプロール化の防止</a:t>
            </a:r>
            <a:r>
              <a:rPr lang="en-US" altLang="ja-JP" sz="2100" b="1" dirty="0" smtClean="0"/>
              <a:t>】</a:t>
            </a:r>
            <a:endParaRPr lang="ja-JP" altLang="en-US" sz="2100" b="1" dirty="0" smtClean="0"/>
          </a:p>
          <a:p>
            <a:pPr marL="0" indent="0">
              <a:buNone/>
            </a:pPr>
            <a:r>
              <a:rPr lang="ja-JP" altLang="en-US" sz="1700" b="1" dirty="0" smtClean="0"/>
              <a:t>・</a:t>
            </a:r>
            <a:r>
              <a:rPr lang="ja-JP" altLang="en-US" sz="1700" b="1" dirty="0"/>
              <a:t>既成市街地、近郊整備地帯、都市開発区域において</a:t>
            </a:r>
            <a:r>
              <a:rPr lang="ja-JP" altLang="en-US" sz="1700" b="1" dirty="0">
                <a:solidFill>
                  <a:srgbClr val="FF0000"/>
                </a:solidFill>
              </a:rPr>
              <a:t>「市街化区域</a:t>
            </a:r>
            <a:r>
              <a:rPr lang="ja-JP" altLang="en-US" sz="1700" b="1" dirty="0" smtClean="0">
                <a:solidFill>
                  <a:srgbClr val="FF0000"/>
                </a:solidFill>
              </a:rPr>
              <a:t>」「</a:t>
            </a:r>
            <a:r>
              <a:rPr lang="ja-JP" altLang="en-US" sz="1700" b="1" dirty="0">
                <a:solidFill>
                  <a:srgbClr val="FF0000"/>
                </a:solidFill>
              </a:rPr>
              <a:t>市街化調整区域</a:t>
            </a:r>
            <a:r>
              <a:rPr lang="ja-JP" altLang="en-US" sz="1700" b="1" dirty="0" smtClean="0">
                <a:solidFill>
                  <a:srgbClr val="FF0000"/>
                </a:solidFill>
              </a:rPr>
              <a:t>」</a:t>
            </a:r>
          </a:p>
          <a:p>
            <a:pPr marL="0" indent="0">
              <a:buNone/>
            </a:pPr>
            <a:r>
              <a:rPr lang="ja-JP" altLang="en-US" sz="1700" b="1" dirty="0" smtClean="0">
                <a:solidFill>
                  <a:srgbClr val="FF0000"/>
                </a:solidFill>
              </a:rPr>
              <a:t>　</a:t>
            </a:r>
            <a:r>
              <a:rPr lang="en-US" altLang="ja-JP" sz="1700" b="1" dirty="0" smtClean="0">
                <a:solidFill>
                  <a:srgbClr val="FF0000"/>
                </a:solidFill>
              </a:rPr>
              <a:t>(</a:t>
            </a:r>
            <a:r>
              <a:rPr lang="ja-JP" altLang="en-US" sz="1700" b="1" dirty="0">
                <a:solidFill>
                  <a:srgbClr val="FF0000"/>
                </a:solidFill>
              </a:rPr>
              <a:t>線引き制度</a:t>
            </a:r>
            <a:r>
              <a:rPr lang="en-US" altLang="ja-JP" sz="1700" b="1" dirty="0">
                <a:solidFill>
                  <a:srgbClr val="FF0000"/>
                </a:solidFill>
              </a:rPr>
              <a:t>)</a:t>
            </a:r>
            <a:r>
              <a:rPr lang="ja-JP" altLang="en-US" sz="1700" b="1" dirty="0"/>
              <a:t>を設定可能　⇒</a:t>
            </a:r>
            <a:r>
              <a:rPr lang="ja-JP" altLang="en-US" sz="1700" b="1" dirty="0">
                <a:solidFill>
                  <a:srgbClr val="00B050"/>
                </a:solidFill>
              </a:rPr>
              <a:t>無秩序なスプロール化を防止</a:t>
            </a:r>
          </a:p>
          <a:p>
            <a:pPr marL="0" indent="0">
              <a:buNone/>
            </a:pPr>
            <a:r>
              <a:rPr lang="ja-JP" altLang="en-US" sz="1700" b="1" dirty="0" smtClean="0"/>
              <a:t>　　　　</a:t>
            </a:r>
            <a:r>
              <a:rPr lang="en-US" altLang="ja-JP" sz="1700" b="1" dirty="0" smtClean="0"/>
              <a:t>【</a:t>
            </a:r>
            <a:r>
              <a:rPr lang="ja-JP" altLang="en-US" sz="1700" b="1" dirty="0"/>
              <a:t>国土交通省ＨＰ</a:t>
            </a:r>
            <a:r>
              <a:rPr lang="en-US" altLang="ja-JP" sz="1700" b="1" dirty="0"/>
              <a:t>】</a:t>
            </a:r>
            <a:r>
              <a:rPr lang="ja-JP" altLang="en-US" sz="1700" b="1" dirty="0"/>
              <a:t>みんなで進めるまちづくりの話</a:t>
            </a:r>
            <a:endParaRPr lang="ja-JP" altLang="en-US" sz="1700" dirty="0">
              <a:solidFill>
                <a:srgbClr val="FF0000"/>
              </a:solidFill>
            </a:endParaRPr>
          </a:p>
          <a:p>
            <a:pPr marL="0" indent="0">
              <a:buNone/>
            </a:pPr>
            <a:r>
              <a:rPr lang="ja-JP" altLang="en-US" sz="2000" b="1" dirty="0" smtClean="0"/>
              <a:t>　　　</a:t>
            </a:r>
            <a:r>
              <a:rPr lang="ja-JP" altLang="en-US" sz="2000" b="1" dirty="0"/>
              <a:t>　</a:t>
            </a:r>
            <a:r>
              <a:rPr lang="en-US" altLang="ja-JP" sz="2000" b="1" dirty="0" smtClean="0">
                <a:hlinkClick r:id="rId2"/>
              </a:rPr>
              <a:t>https</a:t>
            </a:r>
            <a:r>
              <a:rPr lang="en-US" altLang="ja-JP" sz="2000" b="1" dirty="0">
                <a:hlinkClick r:id="rId2"/>
              </a:rPr>
              <a:t>://</a:t>
            </a:r>
            <a:r>
              <a:rPr lang="en-US" altLang="ja-JP" sz="2000" b="1" dirty="0" smtClean="0">
                <a:hlinkClick r:id="rId2"/>
              </a:rPr>
              <a:t>www.mlit.go.jp/crd/city/plan/03_mati/index.htm</a:t>
            </a:r>
            <a:endParaRPr lang="ja-JP" altLang="en-US" sz="2000" b="1" dirty="0" smtClean="0"/>
          </a:p>
          <a:p>
            <a:pPr marL="0" indent="0">
              <a:buNone/>
            </a:pPr>
            <a:endParaRPr lang="ja-JP" altLang="en-US" sz="2000" b="1" dirty="0" smtClean="0"/>
          </a:p>
          <a:p>
            <a:pPr marL="0" indent="0">
              <a:lnSpc>
                <a:spcPct val="100000"/>
              </a:lnSpc>
              <a:buNone/>
            </a:pPr>
            <a:endParaRPr lang="ja-JP" altLang="en-US" sz="2000" b="1" dirty="0">
              <a:latin typeface="ＭＳ ゴシック" panose="020B0609070205080204" pitchFamily="49" charset="-128"/>
              <a:ea typeface="ＭＳ ゴシック" panose="020B0609070205080204" pitchFamily="49" charset="-128"/>
            </a:endParaRPr>
          </a:p>
          <a:p>
            <a:pPr marL="0" indent="0">
              <a:buNone/>
            </a:pPr>
            <a:endParaRPr lang="ja-JP" altLang="ja-JP" dirty="0"/>
          </a:p>
          <a:p>
            <a:pPr marL="0" indent="0">
              <a:buNone/>
            </a:pPr>
            <a:endParaRPr lang="ja-JP" altLang="en-US" b="1" dirty="0"/>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407963" y="0"/>
            <a:ext cx="7886700" cy="1308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400" b="1" dirty="0">
                <a:solidFill>
                  <a:srgbClr val="7030A0"/>
                </a:solidFill>
                <a:latin typeface="+mn-ea"/>
                <a:ea typeface="+mn-ea"/>
              </a:rPr>
              <a:t>３－</a:t>
            </a:r>
            <a:r>
              <a:rPr lang="ja-JP" altLang="en-US" sz="2400" b="1" dirty="0">
                <a:solidFill>
                  <a:srgbClr val="7030A0"/>
                </a:solidFill>
                <a:latin typeface="+mn-ea"/>
                <a:ea typeface="+mn-ea"/>
              </a:rPr>
              <a:t>５</a:t>
            </a:r>
            <a:r>
              <a:rPr lang="ja-JP" altLang="ja-JP" sz="2400" b="1" dirty="0">
                <a:solidFill>
                  <a:srgbClr val="7030A0"/>
                </a:solidFill>
                <a:latin typeface="+mn-ea"/>
                <a:ea typeface="+mn-ea"/>
              </a:rPr>
              <a:t>　</a:t>
            </a:r>
            <a:r>
              <a:rPr lang="ja-JP" altLang="en-US" sz="2400" b="1" dirty="0" smtClean="0">
                <a:solidFill>
                  <a:srgbClr val="7030A0"/>
                </a:solidFill>
                <a:latin typeface="+mn-ea"/>
                <a:ea typeface="+mn-ea"/>
              </a:rPr>
              <a:t>首都圏としての発展</a:t>
            </a:r>
            <a:br>
              <a:rPr lang="ja-JP" altLang="en-US" sz="2400" b="1" dirty="0" smtClean="0">
                <a:solidFill>
                  <a:srgbClr val="7030A0"/>
                </a:solidFill>
                <a:latin typeface="+mn-ea"/>
                <a:ea typeface="+mn-ea"/>
              </a:rPr>
            </a:br>
            <a:r>
              <a:rPr lang="ja-JP" altLang="ja-JP" sz="2400" b="1" dirty="0"/>
              <a:t>　</a:t>
            </a: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400" b="1" dirty="0" smtClean="0">
                <a:solidFill>
                  <a:srgbClr val="FF0000"/>
                </a:solidFill>
                <a:latin typeface="+mn-ea"/>
                <a:ea typeface="+mn-ea"/>
              </a:rPr>
              <a:t>④戦後の首都圏整備</a:t>
            </a:r>
            <a:r>
              <a:rPr lang="en-US" altLang="ja-JP" sz="2400" b="1" dirty="0" smtClean="0">
                <a:solidFill>
                  <a:srgbClr val="FF0000"/>
                </a:solidFill>
                <a:latin typeface="+mn-ea"/>
                <a:ea typeface="+mn-ea"/>
              </a:rPr>
              <a:t>(</a:t>
            </a:r>
            <a:r>
              <a:rPr lang="ja-JP" altLang="en-US" sz="2400" b="1" dirty="0" smtClean="0">
                <a:solidFill>
                  <a:srgbClr val="FF0000"/>
                </a:solidFill>
                <a:latin typeface="+mn-ea"/>
                <a:ea typeface="+mn-ea"/>
              </a:rPr>
              <a:t>昭和４０年代</a:t>
            </a:r>
            <a:r>
              <a:rPr lang="en-US" altLang="ja-JP" sz="2400" b="1" dirty="0" smtClean="0">
                <a:solidFill>
                  <a:srgbClr val="FF0000"/>
                </a:solidFill>
                <a:latin typeface="+mn-ea"/>
                <a:ea typeface="+mn-ea"/>
              </a:rPr>
              <a:t>)</a:t>
            </a:r>
            <a:endParaRPr lang="ja-JP" altLang="en-US" sz="2400" b="1" dirty="0">
              <a:solidFill>
                <a:srgbClr val="FF0000"/>
              </a:solidFill>
              <a:latin typeface="+mn-ea"/>
              <a:ea typeface="+mn-ea"/>
            </a:endParaRPr>
          </a:p>
        </p:txBody>
      </p:sp>
    </p:spTree>
    <p:extLst>
      <p:ext uri="{BB962C8B-B14F-4D97-AF65-F5344CB8AC3E}">
        <p14:creationId xmlns:p14="http://schemas.microsoft.com/office/powerpoint/2010/main" val="4171738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25988" y="2170365"/>
            <a:ext cx="2864224" cy="4340706"/>
          </a:xfrm>
        </p:spPr>
        <p:txBody>
          <a:bodyPr>
            <a:normAutofit/>
          </a:bodyPr>
          <a:lstStyle/>
          <a:p>
            <a:pPr marL="0" indent="0">
              <a:buNone/>
            </a:pPr>
            <a:r>
              <a:rPr lang="ja-JP" altLang="en-US" sz="1800" b="1" dirty="0" smtClean="0"/>
              <a:t>　　　　　　　　　　　　　　　　　　　　　　　図引用：国土交通省ＨＰ</a:t>
            </a:r>
          </a:p>
          <a:p>
            <a:pPr marL="0" indent="0">
              <a:buNone/>
            </a:pPr>
            <a:r>
              <a:rPr lang="ja-JP" altLang="en-US" sz="1800" b="1" dirty="0" smtClean="0"/>
              <a:t>■</a:t>
            </a:r>
            <a:r>
              <a:rPr lang="zh-CN" altLang="en-US" sz="1800" b="1" dirty="0" smtClean="0"/>
              <a:t>政策</a:t>
            </a:r>
            <a:r>
              <a:rPr lang="zh-CN" altLang="en-US" sz="1800" b="1" dirty="0"/>
              <a:t>区域図　 </a:t>
            </a:r>
            <a:r>
              <a:rPr lang="en-US" altLang="zh-CN" sz="1800" b="1" dirty="0">
                <a:hlinkClick r:id="rId2"/>
              </a:rPr>
              <a:t>https://</a:t>
            </a:r>
            <a:r>
              <a:rPr lang="en-US" altLang="zh-CN" sz="1800" b="1" dirty="0" smtClean="0">
                <a:hlinkClick r:id="rId2"/>
              </a:rPr>
              <a:t>www.mlit.go.jp/kokudokeikaku/vision/s-plan/s-planmap.pdf</a:t>
            </a:r>
            <a:endParaRPr lang="ja-JP" altLang="en-US" sz="1800" b="1" dirty="0" smtClean="0"/>
          </a:p>
          <a:p>
            <a:pPr marL="0" indent="0">
              <a:buNone/>
            </a:pPr>
            <a:endParaRPr lang="ja-JP" altLang="en-US" sz="1800" b="1" dirty="0"/>
          </a:p>
          <a:p>
            <a:pPr marL="0" indent="0">
              <a:buNone/>
            </a:pPr>
            <a:endParaRPr lang="en-US" altLang="zh-CN" sz="1800" b="1" dirty="0"/>
          </a:p>
          <a:p>
            <a:pPr marL="0" indent="0">
              <a:buNone/>
            </a:pPr>
            <a:r>
              <a:rPr lang="ja-JP" altLang="en-US" sz="1800" b="1" dirty="0" smtClean="0"/>
              <a:t>■</a:t>
            </a:r>
            <a:r>
              <a:rPr lang="zh-CN" altLang="en-US" sz="1800" b="1" dirty="0" smtClean="0"/>
              <a:t>政策</a:t>
            </a:r>
            <a:r>
              <a:rPr lang="zh-CN" altLang="en-US" sz="1800" b="1" dirty="0"/>
              <a:t>区域の構成市町村名一覧 （平成２８年４月１日現在）</a:t>
            </a:r>
          </a:p>
          <a:p>
            <a:pPr marL="0" indent="0">
              <a:buNone/>
            </a:pPr>
            <a:r>
              <a:rPr lang="en-US" altLang="zh-CN" sz="1800" b="1" dirty="0">
                <a:hlinkClick r:id="rId3"/>
              </a:rPr>
              <a:t>https://</a:t>
            </a:r>
            <a:r>
              <a:rPr lang="en-US" altLang="zh-CN" sz="1800" b="1" dirty="0" smtClean="0">
                <a:hlinkClick r:id="rId3"/>
              </a:rPr>
              <a:t>www.mlit.go.jp/common/001150744.pdf</a:t>
            </a:r>
            <a:endParaRPr lang="ja-JP" altLang="en-US" sz="1800" b="1" dirty="0" smtClean="0"/>
          </a:p>
          <a:p>
            <a:pPr marL="0" indent="0">
              <a:buNone/>
            </a:pPr>
            <a:endParaRPr lang="en-US" altLang="zh-CN" sz="1800" b="1" dirty="0"/>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407963" y="0"/>
            <a:ext cx="7886700" cy="90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smtClean="0">
                <a:solidFill>
                  <a:srgbClr val="7030A0"/>
                </a:solidFill>
                <a:latin typeface="+mn-ea"/>
                <a:ea typeface="+mn-ea"/>
              </a:rPr>
              <a:t>３－</a:t>
            </a:r>
            <a:r>
              <a:rPr lang="ja-JP" altLang="en-US" sz="2000" b="1" dirty="0" smtClean="0">
                <a:solidFill>
                  <a:srgbClr val="7030A0"/>
                </a:solidFill>
                <a:latin typeface="+mn-ea"/>
                <a:ea typeface="+mn-ea"/>
              </a:rPr>
              <a:t>５</a:t>
            </a:r>
            <a:r>
              <a:rPr lang="ja-JP" altLang="ja-JP" sz="2000" b="1" dirty="0">
                <a:solidFill>
                  <a:srgbClr val="7030A0"/>
                </a:solidFill>
                <a:latin typeface="+mn-ea"/>
                <a:ea typeface="+mn-ea"/>
              </a:rPr>
              <a:t>　</a:t>
            </a:r>
            <a:r>
              <a:rPr lang="ja-JP" altLang="en-US" sz="2000" b="1" dirty="0" smtClean="0">
                <a:solidFill>
                  <a:srgbClr val="7030A0"/>
                </a:solidFill>
                <a:latin typeface="+mn-ea"/>
                <a:ea typeface="+mn-ea"/>
              </a:rPr>
              <a:t>首都圏としての発展</a:t>
            </a:r>
            <a:br>
              <a:rPr lang="ja-JP" altLang="en-US" sz="2000" b="1" dirty="0" smtClean="0">
                <a:solidFill>
                  <a:srgbClr val="7030A0"/>
                </a:solidFill>
                <a:latin typeface="+mn-ea"/>
                <a:ea typeface="+mn-ea"/>
              </a:rPr>
            </a:br>
            <a:r>
              <a:rPr lang="ja-JP" altLang="ja-JP" sz="2400" b="1" dirty="0"/>
              <a:t>　</a:t>
            </a: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800" b="1" dirty="0" smtClean="0">
                <a:solidFill>
                  <a:srgbClr val="FF0000"/>
                </a:solidFill>
                <a:latin typeface="+mn-ea"/>
                <a:ea typeface="+mn-ea"/>
              </a:rPr>
              <a:t>首都圏整備法の政策区域</a:t>
            </a:r>
            <a:endParaRPr lang="ja-JP" altLang="en-US" sz="2800" b="1" dirty="0">
              <a:solidFill>
                <a:srgbClr val="FF0000"/>
              </a:solidFill>
              <a:latin typeface="+mn-ea"/>
              <a:ea typeface="+mn-ea"/>
            </a:endParaRPr>
          </a:p>
        </p:txBody>
      </p:sp>
      <p:pic>
        <p:nvPicPr>
          <p:cNvPr id="2" name="図 1"/>
          <p:cNvPicPr>
            <a:picLocks noChangeAspect="1"/>
          </p:cNvPicPr>
          <p:nvPr/>
        </p:nvPicPr>
        <p:blipFill>
          <a:blip r:embed="rId4"/>
          <a:stretch>
            <a:fillRect/>
          </a:stretch>
        </p:blipFill>
        <p:spPr>
          <a:xfrm>
            <a:off x="407963" y="1048872"/>
            <a:ext cx="4903625" cy="5809128"/>
          </a:xfrm>
          <a:prstGeom prst="rect">
            <a:avLst/>
          </a:prstGeom>
        </p:spPr>
      </p:pic>
    </p:spTree>
    <p:extLst>
      <p:ext uri="{BB962C8B-B14F-4D97-AF65-F5344CB8AC3E}">
        <p14:creationId xmlns:p14="http://schemas.microsoft.com/office/powerpoint/2010/main" val="3536154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07963" y="1606684"/>
            <a:ext cx="8736037" cy="4915140"/>
          </a:xfrm>
        </p:spPr>
        <p:txBody>
          <a:bodyPr>
            <a:normAutofit fontScale="92500" lnSpcReduction="10000"/>
          </a:bodyPr>
          <a:lstStyle/>
          <a:p>
            <a:pPr marL="0" indent="0">
              <a:buNone/>
            </a:pPr>
            <a:r>
              <a:rPr lang="ja-JP" altLang="en-US" sz="1800" b="1" dirty="0" smtClean="0">
                <a:solidFill>
                  <a:srgbClr val="00B050"/>
                </a:solidFill>
              </a:rPr>
              <a:t>昭和４９年　第１次オイルショック、国土庁発足</a:t>
            </a:r>
          </a:p>
          <a:p>
            <a:pPr marL="0" indent="0">
              <a:buNone/>
            </a:pPr>
            <a:r>
              <a:rPr lang="ja-JP" altLang="en-US" sz="1800" b="1" dirty="0" smtClean="0">
                <a:solidFill>
                  <a:srgbClr val="00B050"/>
                </a:solidFill>
              </a:rPr>
              <a:t>昭和５１年</a:t>
            </a:r>
            <a:r>
              <a:rPr lang="en-US" altLang="ja-JP" sz="1800" b="1" dirty="0" smtClean="0">
                <a:solidFill>
                  <a:srgbClr val="00B050"/>
                </a:solidFill>
              </a:rPr>
              <a:t>  </a:t>
            </a:r>
            <a:r>
              <a:rPr lang="ja-JP" altLang="en-US" sz="1800" b="1" dirty="0" smtClean="0">
                <a:solidFill>
                  <a:srgbClr val="00B050"/>
                </a:solidFill>
              </a:rPr>
              <a:t>第３次</a:t>
            </a:r>
            <a:r>
              <a:rPr lang="ja-JP" altLang="en-US" sz="1800" b="1" dirty="0">
                <a:solidFill>
                  <a:srgbClr val="00B050"/>
                </a:solidFill>
              </a:rPr>
              <a:t>首都圏基本</a:t>
            </a:r>
            <a:r>
              <a:rPr lang="ja-JP" altLang="en-US" sz="1800" b="1" dirty="0" smtClean="0">
                <a:solidFill>
                  <a:srgbClr val="00B050"/>
                </a:solidFill>
              </a:rPr>
              <a:t>計画　　</a:t>
            </a:r>
            <a:r>
              <a:rPr lang="en-US" altLang="ja-JP" sz="1600" b="1" dirty="0" smtClean="0"/>
              <a:t>【</a:t>
            </a:r>
            <a:r>
              <a:rPr lang="ja-JP" altLang="en-US" sz="1600" b="1" dirty="0" smtClean="0"/>
              <a:t>核都市を結ぶ環状道路整備</a:t>
            </a:r>
            <a:r>
              <a:rPr lang="en-US" altLang="ja-JP" sz="1600" b="1" dirty="0" smtClean="0"/>
              <a:t>】</a:t>
            </a:r>
            <a:endParaRPr lang="ja-JP" altLang="en-US" sz="1600" b="1" dirty="0" smtClean="0"/>
          </a:p>
          <a:p>
            <a:pPr marL="0" indent="0">
              <a:buNone/>
            </a:pPr>
            <a:r>
              <a:rPr lang="ja-JP" altLang="en-US" sz="1600" b="1" dirty="0" smtClean="0"/>
              <a:t>　・横浜市、川崎市、立川市、千葉市等を「核都市」として育成⇒「広域多核都市」</a:t>
            </a:r>
            <a:endParaRPr lang="ja-JP" altLang="en-US" sz="1600" b="1" dirty="0"/>
          </a:p>
          <a:p>
            <a:pPr marL="0" indent="0">
              <a:buNone/>
            </a:pPr>
            <a:r>
              <a:rPr lang="ja-JP" altLang="en-US" sz="1600" b="1" dirty="0" smtClean="0"/>
              <a:t>　・東京</a:t>
            </a:r>
            <a:r>
              <a:rPr lang="ja-JP" altLang="en-US" sz="1600" b="1" dirty="0"/>
              <a:t>特別</a:t>
            </a:r>
            <a:r>
              <a:rPr lang="ja-JP" altLang="en-US" sz="1600" b="1" dirty="0" smtClean="0"/>
              <a:t>区からの放射状の動線、核都市相互を結ぶ動線、各地域を結ぶ動線</a:t>
            </a:r>
          </a:p>
          <a:p>
            <a:pPr marL="0" indent="0">
              <a:buNone/>
            </a:pPr>
            <a:r>
              <a:rPr lang="ja-JP" altLang="en-US" sz="1600" b="1" dirty="0" smtClean="0"/>
              <a:t>　　の組み合わせによる交通網の確立⇒東京外郭環状道路、首都圏中央連絡道路等</a:t>
            </a:r>
          </a:p>
          <a:p>
            <a:pPr marL="0" indent="0">
              <a:buNone/>
            </a:pPr>
            <a:endParaRPr lang="ja-JP" altLang="en-US" sz="1600" b="1" dirty="0">
              <a:solidFill>
                <a:srgbClr val="00B050"/>
              </a:solidFill>
            </a:endParaRPr>
          </a:p>
          <a:p>
            <a:pPr marL="0" indent="0">
              <a:buNone/>
            </a:pPr>
            <a:r>
              <a:rPr lang="ja-JP" altLang="en-US" sz="2000" b="1" dirty="0" smtClean="0">
                <a:solidFill>
                  <a:srgbClr val="FF0000"/>
                </a:solidFill>
              </a:rPr>
              <a:t>■昭和６０年</a:t>
            </a:r>
            <a:r>
              <a:rPr lang="en-US" altLang="ja-JP" sz="2000" b="1" dirty="0" smtClean="0">
                <a:solidFill>
                  <a:srgbClr val="FF0000"/>
                </a:solidFill>
              </a:rPr>
              <a:t>  </a:t>
            </a:r>
            <a:r>
              <a:rPr lang="ja-JP" altLang="en-US" sz="2000" b="1" dirty="0" smtClean="0">
                <a:solidFill>
                  <a:srgbClr val="FF0000"/>
                </a:solidFill>
              </a:rPr>
              <a:t>首都改造計画</a:t>
            </a:r>
            <a:r>
              <a:rPr lang="ja-JP" altLang="en-US" sz="2400" b="1" dirty="0"/>
              <a:t>　</a:t>
            </a:r>
            <a:r>
              <a:rPr lang="en-US" altLang="ja-JP" sz="1700" b="1" dirty="0" smtClean="0"/>
              <a:t>【</a:t>
            </a:r>
            <a:r>
              <a:rPr lang="ja-JP" altLang="en-US" sz="1700" b="1" dirty="0" smtClean="0"/>
              <a:t>業務核</a:t>
            </a:r>
            <a:r>
              <a:rPr lang="ja-JP" altLang="en-US" sz="1700" b="1" dirty="0"/>
              <a:t>都市</a:t>
            </a:r>
            <a:r>
              <a:rPr lang="ja-JP" altLang="en-US" sz="1700" b="1" dirty="0" smtClean="0"/>
              <a:t>育成による自立都市圏の形成</a:t>
            </a:r>
            <a:r>
              <a:rPr lang="en-US" altLang="ja-JP" sz="1700" b="1" dirty="0" smtClean="0"/>
              <a:t>】</a:t>
            </a:r>
            <a:endParaRPr lang="ja-JP" altLang="en-US" sz="1700" b="1" dirty="0"/>
          </a:p>
          <a:p>
            <a:pPr marL="0" indent="0">
              <a:buNone/>
            </a:pPr>
            <a:r>
              <a:rPr lang="ja-JP" altLang="en-US" sz="1700" b="1" dirty="0" smtClean="0"/>
              <a:t>　・東京中心部＋「自立都市圏」多摩、神奈川、埼玉、千葉、茨城南部</a:t>
            </a:r>
          </a:p>
          <a:p>
            <a:pPr marL="0" indent="0">
              <a:buNone/>
            </a:pPr>
            <a:r>
              <a:rPr lang="ja-JP" altLang="en-US" sz="1800" b="1" dirty="0" smtClean="0">
                <a:solidFill>
                  <a:srgbClr val="00B050"/>
                </a:solidFill>
              </a:rPr>
              <a:t>昭和６１年</a:t>
            </a:r>
            <a:r>
              <a:rPr lang="en-US" altLang="ja-JP" sz="1800" b="1" dirty="0" smtClean="0">
                <a:solidFill>
                  <a:srgbClr val="00B050"/>
                </a:solidFill>
              </a:rPr>
              <a:t>  </a:t>
            </a:r>
            <a:r>
              <a:rPr lang="ja-JP" altLang="en-US" sz="1800" b="1" dirty="0" smtClean="0">
                <a:solidFill>
                  <a:srgbClr val="00B050"/>
                </a:solidFill>
              </a:rPr>
              <a:t>第４次</a:t>
            </a:r>
            <a:r>
              <a:rPr lang="ja-JP" altLang="en-US" sz="1800" b="1" dirty="0">
                <a:solidFill>
                  <a:srgbClr val="00B050"/>
                </a:solidFill>
              </a:rPr>
              <a:t>首都圏基本計画</a:t>
            </a:r>
          </a:p>
          <a:p>
            <a:pPr marL="0" indent="0">
              <a:buNone/>
            </a:pPr>
            <a:r>
              <a:rPr lang="ja-JP" altLang="en-US" sz="1800" b="1" dirty="0" smtClean="0">
                <a:solidFill>
                  <a:srgbClr val="00B050"/>
                </a:solidFill>
              </a:rPr>
              <a:t> </a:t>
            </a:r>
            <a:r>
              <a:rPr lang="ja-JP" altLang="en-US" sz="1800" dirty="0" smtClean="0"/>
              <a:t>　　</a:t>
            </a:r>
            <a:endParaRPr lang="ja-JP" altLang="en-US" sz="2000" dirty="0" smtClean="0"/>
          </a:p>
          <a:p>
            <a:pPr marL="0" indent="0">
              <a:buNone/>
            </a:pPr>
            <a:r>
              <a:rPr lang="ja-JP" altLang="en-US" sz="2000" b="1" dirty="0">
                <a:solidFill>
                  <a:srgbClr val="FF0000"/>
                </a:solidFill>
              </a:rPr>
              <a:t>■</a:t>
            </a:r>
            <a:r>
              <a:rPr lang="ja-JP" altLang="en-US" sz="2000" b="1" dirty="0" smtClean="0">
                <a:solidFill>
                  <a:srgbClr val="FF0000"/>
                </a:solidFill>
              </a:rPr>
              <a:t>昭和６３年</a:t>
            </a:r>
            <a:r>
              <a:rPr lang="en-US" altLang="ja-JP" sz="2000" b="1" dirty="0" smtClean="0">
                <a:solidFill>
                  <a:srgbClr val="FF0000"/>
                </a:solidFill>
              </a:rPr>
              <a:t>  </a:t>
            </a:r>
            <a:r>
              <a:rPr lang="ja-JP" altLang="en-US" sz="2000" b="1" dirty="0" smtClean="0">
                <a:solidFill>
                  <a:srgbClr val="FF0000"/>
                </a:solidFill>
              </a:rPr>
              <a:t>多極分散型国土形成促進法</a:t>
            </a:r>
            <a:r>
              <a:rPr lang="ja-JP" altLang="en-US" sz="2000" b="1" dirty="0">
                <a:solidFill>
                  <a:srgbClr val="FF0000"/>
                </a:solidFill>
              </a:rPr>
              <a:t>　</a:t>
            </a:r>
            <a:r>
              <a:rPr lang="ja-JP" altLang="en-US" sz="2000" b="1" dirty="0" smtClean="0">
                <a:solidFill>
                  <a:srgbClr val="FF0000"/>
                </a:solidFill>
              </a:rPr>
              <a:t>制定</a:t>
            </a:r>
          </a:p>
          <a:p>
            <a:pPr marL="0" indent="0">
              <a:buNone/>
            </a:pPr>
            <a:r>
              <a:rPr lang="ja-JP" altLang="en-US" sz="1800" b="1" dirty="0" smtClean="0"/>
              <a:t>　・国の行政機関等（一部）の東京都区部からの移転</a:t>
            </a:r>
          </a:p>
          <a:p>
            <a:pPr marL="0" indent="0">
              <a:buNone/>
            </a:pPr>
            <a:r>
              <a:rPr lang="ja-JP" altLang="en-US" sz="1800" b="1" dirty="0" smtClean="0"/>
              <a:t>　・東京都区部における新規立地の抑制等</a:t>
            </a:r>
          </a:p>
          <a:p>
            <a:pPr marL="0" indent="0">
              <a:buNone/>
            </a:pPr>
            <a:r>
              <a:rPr lang="ja-JP" altLang="en-US" sz="1800" b="1" dirty="0" smtClean="0"/>
              <a:t>　・業務核都市の整備　</a:t>
            </a:r>
            <a:endParaRPr lang="ja-JP" altLang="en-US" sz="1800" b="1" dirty="0"/>
          </a:p>
          <a:p>
            <a:pPr marL="0" indent="0">
              <a:buNone/>
            </a:pPr>
            <a:endParaRPr lang="ja-JP" altLang="en-US" sz="2400" b="1" dirty="0" smtClean="0">
              <a:solidFill>
                <a:srgbClr val="FF0000"/>
              </a:solidFill>
            </a:endParaRPr>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561414" y="0"/>
            <a:ext cx="7886700" cy="1308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200" b="1" dirty="0" smtClean="0">
                <a:solidFill>
                  <a:srgbClr val="7030A0"/>
                </a:solidFill>
                <a:latin typeface="+mn-ea"/>
                <a:ea typeface="+mn-ea"/>
              </a:rPr>
              <a:t>３－</a:t>
            </a:r>
            <a:r>
              <a:rPr lang="ja-JP" altLang="en-US" sz="2200" b="1" dirty="0" smtClean="0">
                <a:solidFill>
                  <a:srgbClr val="7030A0"/>
                </a:solidFill>
                <a:latin typeface="+mn-ea"/>
                <a:ea typeface="+mn-ea"/>
              </a:rPr>
              <a:t>５</a:t>
            </a:r>
            <a:r>
              <a:rPr lang="ja-JP" altLang="ja-JP" sz="2200" b="1" dirty="0">
                <a:solidFill>
                  <a:srgbClr val="7030A0"/>
                </a:solidFill>
                <a:latin typeface="+mn-ea"/>
                <a:ea typeface="+mn-ea"/>
              </a:rPr>
              <a:t>　</a:t>
            </a:r>
            <a:r>
              <a:rPr lang="ja-JP" altLang="en-US" sz="2200" b="1" dirty="0" smtClean="0">
                <a:solidFill>
                  <a:srgbClr val="7030A0"/>
                </a:solidFill>
                <a:latin typeface="+mn-ea"/>
                <a:ea typeface="+mn-ea"/>
              </a:rPr>
              <a:t>首都圏としての発展</a:t>
            </a:r>
            <a:br>
              <a:rPr lang="ja-JP" altLang="en-US" sz="2200" b="1" dirty="0" smtClean="0">
                <a:solidFill>
                  <a:srgbClr val="7030A0"/>
                </a:solidFill>
                <a:latin typeface="+mn-ea"/>
                <a:ea typeface="+mn-ea"/>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400" b="1" dirty="0" smtClean="0">
                <a:solidFill>
                  <a:srgbClr val="FF0000"/>
                </a:solidFill>
                <a:latin typeface="+mn-ea"/>
                <a:ea typeface="+mn-ea"/>
              </a:rPr>
              <a:t>④戦後の首都圏整備</a:t>
            </a:r>
            <a:r>
              <a:rPr lang="en-US" altLang="ja-JP" sz="2400" b="1" dirty="0" smtClean="0">
                <a:solidFill>
                  <a:srgbClr val="FF0000"/>
                </a:solidFill>
                <a:latin typeface="+mn-ea"/>
                <a:ea typeface="+mn-ea"/>
              </a:rPr>
              <a:t>(</a:t>
            </a:r>
            <a:r>
              <a:rPr lang="ja-JP" altLang="en-US" sz="2400" b="1" dirty="0" smtClean="0">
                <a:solidFill>
                  <a:srgbClr val="FF0000"/>
                </a:solidFill>
                <a:latin typeface="+mn-ea"/>
                <a:ea typeface="+mn-ea"/>
              </a:rPr>
              <a:t>昭和５０～６０年代</a:t>
            </a:r>
            <a:r>
              <a:rPr lang="en-US" altLang="ja-JP" sz="2400" b="1" dirty="0" smtClean="0">
                <a:solidFill>
                  <a:srgbClr val="FF0000"/>
                </a:solidFill>
                <a:latin typeface="+mn-ea"/>
                <a:ea typeface="+mn-ea"/>
              </a:rPr>
              <a:t>)</a:t>
            </a:r>
            <a:endParaRPr lang="ja-JP" altLang="en-US" sz="2400" b="1" dirty="0">
              <a:solidFill>
                <a:srgbClr val="FF0000"/>
              </a:solidFill>
              <a:latin typeface="+mn-ea"/>
              <a:ea typeface="+mn-ea"/>
            </a:endParaRPr>
          </a:p>
        </p:txBody>
      </p:sp>
    </p:spTree>
    <p:extLst>
      <p:ext uri="{BB962C8B-B14F-4D97-AF65-F5344CB8AC3E}">
        <p14:creationId xmlns:p14="http://schemas.microsoft.com/office/powerpoint/2010/main" val="1537368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07963" y="1606684"/>
            <a:ext cx="8736037" cy="5251316"/>
          </a:xfrm>
        </p:spPr>
        <p:txBody>
          <a:bodyPr>
            <a:normAutofit/>
          </a:bodyPr>
          <a:lstStyle/>
          <a:p>
            <a:pPr marL="0" indent="0">
              <a:buNone/>
            </a:pPr>
            <a:r>
              <a:rPr lang="ja-JP" altLang="ja-JP" b="1" dirty="0" smtClean="0"/>
              <a:t>　</a:t>
            </a:r>
            <a:r>
              <a:rPr lang="ja-JP" altLang="en-US" sz="2400" b="1" dirty="0" smtClean="0"/>
              <a:t>　</a:t>
            </a:r>
            <a:r>
              <a:rPr lang="ja-JP" altLang="ja-JP" sz="2400" b="1" dirty="0" smtClean="0"/>
              <a:t>　</a:t>
            </a:r>
            <a:r>
              <a:rPr lang="ja-JP" altLang="en-US" sz="2400" b="1" dirty="0" smtClean="0"/>
              <a:t>　　</a:t>
            </a:r>
            <a:r>
              <a:rPr lang="ja-JP" altLang="ja-JP" sz="2400" b="1" dirty="0" smtClean="0"/>
              <a:t>　</a:t>
            </a:r>
            <a:r>
              <a:rPr lang="ja-JP" altLang="en-US" sz="2400" b="1" dirty="0" smtClean="0"/>
              <a:t>令和５年版</a:t>
            </a:r>
            <a:r>
              <a:rPr lang="ja-JP" altLang="ja-JP" sz="2400" b="1" dirty="0" smtClean="0"/>
              <a:t>「</a:t>
            </a:r>
            <a:r>
              <a:rPr lang="ja-JP" altLang="en-US" sz="2400" b="1" dirty="0" smtClean="0"/>
              <a:t>首都圏白書</a:t>
            </a:r>
            <a:r>
              <a:rPr lang="ja-JP" altLang="ja-JP" sz="2400" b="1" dirty="0" smtClean="0"/>
              <a:t>」</a:t>
            </a:r>
            <a:r>
              <a:rPr lang="ja-JP" altLang="en-US" sz="2400" b="1" dirty="0" smtClean="0"/>
              <a:t>　</a:t>
            </a:r>
          </a:p>
          <a:p>
            <a:pPr marL="0" indent="0">
              <a:buNone/>
            </a:pPr>
            <a:r>
              <a:rPr lang="en-US" altLang="ja-JP" sz="2000" dirty="0" smtClean="0"/>
              <a:t>【</a:t>
            </a:r>
            <a:r>
              <a:rPr lang="ja-JP" altLang="en-US" sz="2000" b="1" dirty="0" smtClean="0"/>
              <a:t>国土交通省</a:t>
            </a:r>
            <a:r>
              <a:rPr lang="en-US" altLang="ja-JP" sz="2000" dirty="0" smtClean="0"/>
              <a:t>】</a:t>
            </a:r>
            <a:endParaRPr lang="ja-JP" altLang="en-US" sz="2400" dirty="0" smtClean="0"/>
          </a:p>
          <a:p>
            <a:pPr marL="0" indent="0">
              <a:lnSpc>
                <a:spcPct val="100000"/>
              </a:lnSpc>
              <a:buNone/>
            </a:pPr>
            <a:r>
              <a:rPr lang="en-US" altLang="ja-JP" sz="1800" b="1" dirty="0" smtClean="0">
                <a:latin typeface="ＭＳ ゴシック" panose="020B0609070205080204" pitchFamily="49" charset="-128"/>
                <a:ea typeface="ＭＳ ゴシック" panose="020B0609070205080204" pitchFamily="49" charset="-128"/>
                <a:hlinkClick r:id="rId2"/>
              </a:rPr>
              <a:t>https</a:t>
            </a:r>
            <a:r>
              <a:rPr lang="en-US" altLang="ja-JP" sz="1800" b="1" dirty="0">
                <a:latin typeface="ＭＳ ゴシック" panose="020B0609070205080204" pitchFamily="49" charset="-128"/>
                <a:ea typeface="ＭＳ ゴシック" panose="020B0609070205080204" pitchFamily="49" charset="-128"/>
                <a:hlinkClick r:id="rId2"/>
              </a:rPr>
              <a:t>://</a:t>
            </a:r>
            <a:r>
              <a:rPr lang="en-US" altLang="ja-JP" sz="1800" b="1" dirty="0" smtClean="0">
                <a:latin typeface="ＭＳ ゴシック" panose="020B0609070205080204" pitchFamily="49" charset="-128"/>
                <a:ea typeface="ＭＳ ゴシック" panose="020B0609070205080204" pitchFamily="49" charset="-128"/>
                <a:hlinkClick r:id="rId2"/>
              </a:rPr>
              <a:t>www.mlit.go.jp/kokudoseisaku/kokudoseisaku_tk9_000050.html</a:t>
            </a:r>
            <a:endParaRPr lang="en-US" altLang="ja-JP" sz="1800" b="1" dirty="0" smtClean="0">
              <a:latin typeface="ＭＳ ゴシック" panose="020B0609070205080204" pitchFamily="49" charset="-128"/>
              <a:ea typeface="ＭＳ ゴシック" panose="020B0609070205080204" pitchFamily="49" charset="-128"/>
            </a:endParaRPr>
          </a:p>
          <a:p>
            <a:pPr marL="0" indent="0">
              <a:lnSpc>
                <a:spcPct val="120000"/>
              </a:lnSpc>
              <a:buNone/>
            </a:pPr>
            <a:r>
              <a:rPr lang="ja-JP" altLang="en-US" sz="2000" b="1" dirty="0" smtClean="0">
                <a:latin typeface="ＭＳ ゴシック" panose="020B0609070205080204" pitchFamily="49" charset="-128"/>
                <a:ea typeface="ＭＳ ゴシック" panose="020B0609070205080204" pitchFamily="49" charset="-128"/>
              </a:rPr>
              <a:t>＜</a:t>
            </a:r>
            <a:r>
              <a:rPr lang="ja-JP" altLang="en-US" sz="2000" b="1" dirty="0">
                <a:latin typeface="ＭＳ ゴシック" panose="020B0609070205080204" pitchFamily="49" charset="-128"/>
                <a:ea typeface="ＭＳ ゴシック" panose="020B0609070205080204" pitchFamily="49" charset="-128"/>
              </a:rPr>
              <a:t>概要＞</a:t>
            </a:r>
            <a:br>
              <a:rPr lang="ja-JP" altLang="en-US" sz="2000" b="1" dirty="0">
                <a:latin typeface="ＭＳ ゴシック" panose="020B0609070205080204" pitchFamily="49" charset="-128"/>
                <a:ea typeface="ＭＳ ゴシック" panose="020B0609070205080204" pitchFamily="49" charset="-128"/>
              </a:rPr>
            </a:br>
            <a:r>
              <a:rPr lang="ja-JP" altLang="en-US" sz="1900" b="1" dirty="0">
                <a:latin typeface="+mn-ea"/>
              </a:rPr>
              <a:t>首都圏白書は、首都圏整備法（昭和</a:t>
            </a:r>
            <a:r>
              <a:rPr lang="en-US" altLang="ja-JP" sz="1900" b="1" dirty="0">
                <a:latin typeface="+mn-ea"/>
              </a:rPr>
              <a:t>31</a:t>
            </a:r>
            <a:r>
              <a:rPr lang="ja-JP" altLang="en-US" sz="1900" b="1" dirty="0">
                <a:latin typeface="+mn-ea"/>
              </a:rPr>
              <a:t>年法律第</a:t>
            </a:r>
            <a:r>
              <a:rPr lang="en-US" altLang="ja-JP" sz="1900" b="1" dirty="0">
                <a:latin typeface="+mn-ea"/>
              </a:rPr>
              <a:t>83</a:t>
            </a:r>
            <a:r>
              <a:rPr lang="ja-JP" altLang="en-US" sz="1900" b="1" dirty="0">
                <a:latin typeface="+mn-ea"/>
              </a:rPr>
              <a:t>号）第</a:t>
            </a:r>
            <a:r>
              <a:rPr lang="en-US" altLang="ja-JP" sz="1900" b="1" dirty="0">
                <a:latin typeface="+mn-ea"/>
              </a:rPr>
              <a:t>30</a:t>
            </a:r>
            <a:r>
              <a:rPr lang="ja-JP" altLang="en-US" sz="1900" b="1" dirty="0">
                <a:latin typeface="+mn-ea"/>
              </a:rPr>
              <a:t>条の２の規定に</a:t>
            </a:r>
          </a:p>
          <a:p>
            <a:pPr marL="0" indent="0">
              <a:lnSpc>
                <a:spcPct val="120000"/>
              </a:lnSpc>
              <a:buNone/>
            </a:pPr>
            <a:r>
              <a:rPr lang="ja-JP" altLang="en-US" sz="1900" b="1" dirty="0">
                <a:latin typeface="+mn-ea"/>
              </a:rPr>
              <a:t>基づき、首都圏整備計画の策定及び実施に関する状況について、毎年国会</a:t>
            </a:r>
          </a:p>
          <a:p>
            <a:pPr marL="0" indent="0">
              <a:lnSpc>
                <a:spcPct val="120000"/>
              </a:lnSpc>
              <a:buNone/>
            </a:pPr>
            <a:r>
              <a:rPr lang="ja-JP" altLang="en-US" sz="1900" b="1" dirty="0">
                <a:latin typeface="+mn-ea"/>
              </a:rPr>
              <a:t>に報告しているものです</a:t>
            </a:r>
            <a:r>
              <a:rPr lang="ja-JP" altLang="en-US" sz="1900" b="1" dirty="0" smtClean="0">
                <a:latin typeface="+mn-ea"/>
              </a:rPr>
              <a:t>。</a:t>
            </a:r>
            <a:r>
              <a:rPr lang="ja-JP" altLang="en-US" sz="1900" b="1" dirty="0">
                <a:latin typeface="+mn-ea"/>
              </a:rPr>
              <a:t/>
            </a:r>
            <a:br>
              <a:rPr lang="ja-JP" altLang="en-US" sz="1900" b="1" dirty="0">
                <a:latin typeface="+mn-ea"/>
              </a:rPr>
            </a:br>
            <a:r>
              <a:rPr lang="ja-JP" altLang="en-US" sz="1900" b="1" dirty="0" smtClean="0">
                <a:latin typeface="+mn-ea"/>
              </a:rPr>
              <a:t>令和５年版</a:t>
            </a:r>
            <a:r>
              <a:rPr lang="ja-JP" altLang="en-US" sz="1900" b="1" dirty="0">
                <a:latin typeface="+mn-ea"/>
              </a:rPr>
              <a:t>の首都圏</a:t>
            </a:r>
            <a:r>
              <a:rPr lang="ja-JP" altLang="en-US" sz="1900" b="1" dirty="0" smtClean="0">
                <a:latin typeface="+mn-ea"/>
              </a:rPr>
              <a:t>白書は本年６月</a:t>
            </a:r>
            <a:r>
              <a:rPr lang="en-US" altLang="ja-JP" sz="1900" b="1" dirty="0" smtClean="0">
                <a:latin typeface="+mn-ea"/>
              </a:rPr>
              <a:t>13</a:t>
            </a:r>
            <a:r>
              <a:rPr lang="ja-JP" altLang="en-US" sz="1900" b="1" dirty="0" smtClean="0">
                <a:latin typeface="+mn-ea"/>
              </a:rPr>
              <a:t>日</a:t>
            </a:r>
            <a:r>
              <a:rPr lang="ja-JP" altLang="en-US" sz="1900" b="1" dirty="0">
                <a:latin typeface="+mn-ea"/>
              </a:rPr>
              <a:t>に閣議決定されました。</a:t>
            </a:r>
            <a:br>
              <a:rPr lang="ja-JP" altLang="en-US" sz="1900" b="1" dirty="0">
                <a:latin typeface="+mn-ea"/>
              </a:rPr>
            </a:br>
            <a:r>
              <a:rPr lang="ja-JP" altLang="en-US" sz="1900" b="1" dirty="0" smtClean="0">
                <a:latin typeface="+mn-ea"/>
              </a:rPr>
              <a:t>今回は</a:t>
            </a:r>
            <a:r>
              <a:rPr lang="ja-JP" altLang="en-US" sz="1900" b="1" dirty="0" smtClean="0"/>
              <a:t>、</a:t>
            </a:r>
            <a:r>
              <a:rPr lang="ja-JP" altLang="en-US" sz="1900" b="1" dirty="0"/>
              <a:t>首都圏整備計画の策定及び実施に関する状況を報告するとともに</a:t>
            </a:r>
            <a:r>
              <a:rPr lang="ja-JP" altLang="en-US" sz="1900" b="1" dirty="0" smtClean="0"/>
              <a:t>、</a:t>
            </a:r>
            <a:endParaRPr lang="en-US" altLang="ja-JP" sz="1900" b="1" dirty="0" smtClean="0"/>
          </a:p>
          <a:p>
            <a:pPr marL="0" indent="0">
              <a:lnSpc>
                <a:spcPct val="120000"/>
              </a:lnSpc>
              <a:buNone/>
            </a:pPr>
            <a:r>
              <a:rPr lang="ja-JP" altLang="en-US" sz="1900" b="1" dirty="0" smtClean="0"/>
              <a:t>デジタル</a:t>
            </a:r>
            <a:r>
              <a:rPr lang="ja-JP" altLang="en-US" sz="1900" b="1" dirty="0"/>
              <a:t>技術を活用した地方創生、産業構造の変化と国際競争力の</a:t>
            </a:r>
            <a:r>
              <a:rPr lang="ja-JP" altLang="en-US" sz="1900" b="1" dirty="0" smtClean="0"/>
              <a:t>強化</a:t>
            </a:r>
            <a:endParaRPr lang="en-US" altLang="ja-JP" sz="1900" b="1" dirty="0" smtClean="0"/>
          </a:p>
          <a:p>
            <a:pPr marL="0" indent="0">
              <a:lnSpc>
                <a:spcPct val="120000"/>
              </a:lnSpc>
              <a:buNone/>
            </a:pPr>
            <a:r>
              <a:rPr lang="ja-JP" altLang="en-US" sz="1900" b="1" dirty="0" smtClean="0"/>
              <a:t>と</a:t>
            </a:r>
            <a:r>
              <a:rPr lang="ja-JP" altLang="en-US" sz="1900" b="1" dirty="0"/>
              <a:t>いったトピック毎に首都圏の取組事例を紹介しています。</a:t>
            </a:r>
            <a:r>
              <a:rPr lang="ja-JP" altLang="en-US" sz="1900" b="1" dirty="0">
                <a:latin typeface="+mn-ea"/>
              </a:rPr>
              <a:t/>
            </a:r>
            <a:br>
              <a:rPr lang="ja-JP" altLang="en-US" sz="1900" b="1" dirty="0">
                <a:latin typeface="+mn-ea"/>
              </a:rPr>
            </a:br>
            <a:endParaRPr lang="ja-JP" altLang="en-US" sz="1900" b="1" dirty="0">
              <a:latin typeface="+mn-ea"/>
            </a:endParaRPr>
          </a:p>
          <a:p>
            <a:pPr marL="0" indent="0">
              <a:buNone/>
            </a:pPr>
            <a:endParaRPr lang="ja-JP" altLang="ja-JP" dirty="0"/>
          </a:p>
          <a:p>
            <a:pPr marL="0" indent="0">
              <a:buNone/>
            </a:pPr>
            <a:endParaRPr lang="ja-JP" altLang="en-US" b="1" dirty="0"/>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628650" y="180882"/>
            <a:ext cx="7886700" cy="13081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7030A0"/>
                </a:solidFill>
                <a:latin typeface="+mn-ea"/>
              </a:rPr>
              <a:t>３－</a:t>
            </a:r>
            <a:r>
              <a:rPr lang="ja-JP" altLang="en-US" sz="2000" b="1" dirty="0">
                <a:solidFill>
                  <a:srgbClr val="7030A0"/>
                </a:solidFill>
                <a:latin typeface="+mn-ea"/>
              </a:rPr>
              <a:t>５</a:t>
            </a:r>
            <a:r>
              <a:rPr lang="ja-JP" altLang="ja-JP" sz="2000" b="1" dirty="0">
                <a:solidFill>
                  <a:srgbClr val="7030A0"/>
                </a:solidFill>
                <a:latin typeface="+mn-ea"/>
              </a:rPr>
              <a:t>　</a:t>
            </a:r>
            <a:r>
              <a:rPr lang="ja-JP" altLang="en-US" sz="2000" b="1" dirty="0">
                <a:solidFill>
                  <a:srgbClr val="7030A0"/>
                </a:solidFill>
                <a:latin typeface="+mn-ea"/>
              </a:rPr>
              <a:t>首都圏としての発展</a:t>
            </a:r>
            <a:br>
              <a:rPr lang="ja-JP" altLang="en-US" sz="2000" b="1" dirty="0">
                <a:solidFill>
                  <a:srgbClr val="7030A0"/>
                </a:solidFill>
                <a:latin typeface="+mn-ea"/>
              </a:rPr>
            </a:br>
            <a:r>
              <a:rPr lang="ja-JP" altLang="en-US" sz="2000" b="1" dirty="0">
                <a:solidFill>
                  <a:srgbClr val="00CCFF"/>
                </a:solidFill>
              </a:rPr>
              <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smtClean="0">
                <a:solidFill>
                  <a:srgbClr val="00CCFF"/>
                </a:solidFill>
                <a:latin typeface="HG丸ｺﾞｼｯｸM-PRO" panose="020F0600000000000000" pitchFamily="50" charset="-128"/>
                <a:ea typeface="HG丸ｺﾞｼｯｸM-PRO" panose="020F0600000000000000" pitchFamily="50" charset="-128"/>
              </a:rPr>
              <a:t>　</a:t>
            </a:r>
            <a:r>
              <a:rPr lang="ja-JP" altLang="ja-JP" sz="2900" b="1" dirty="0">
                <a:solidFill>
                  <a:srgbClr val="FF0000"/>
                </a:solidFill>
                <a:latin typeface="+mn-ea"/>
                <a:ea typeface="+mn-ea"/>
              </a:rPr>
              <a:t>　</a:t>
            </a:r>
            <a:r>
              <a:rPr lang="ja-JP" altLang="en-US" sz="2900" b="1" dirty="0" smtClean="0">
                <a:solidFill>
                  <a:srgbClr val="FF0000"/>
                </a:solidFill>
                <a:latin typeface="+mn-ea"/>
                <a:ea typeface="+mn-ea"/>
              </a:rPr>
              <a:t>⑤現代の首都圏のすがた（首都圏白書）</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endParaRPr lang="ja-JP" altLang="en-US" sz="3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55971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361365" y="1705159"/>
            <a:ext cx="8525022" cy="5251316"/>
          </a:xfrm>
        </p:spPr>
        <p:txBody>
          <a:bodyPr>
            <a:normAutofit fontScale="25000" lnSpcReduction="20000"/>
          </a:bodyPr>
          <a:lstStyle/>
          <a:p>
            <a:pPr marL="0" indent="0">
              <a:buNone/>
            </a:pPr>
            <a:r>
              <a:rPr lang="ja-JP" altLang="ja-JP" b="1" dirty="0"/>
              <a:t>　</a:t>
            </a:r>
            <a:endParaRPr lang="ja-JP" altLang="en-US" sz="7200" dirty="0"/>
          </a:p>
          <a:p>
            <a:pPr marL="0" indent="0">
              <a:lnSpc>
                <a:spcPct val="120000"/>
              </a:lnSpc>
              <a:buNone/>
            </a:pPr>
            <a:r>
              <a:rPr lang="ja-JP" altLang="en-US" sz="7200" b="1" dirty="0" smtClean="0">
                <a:latin typeface="+mn-ea"/>
              </a:rPr>
              <a:t>○</a:t>
            </a:r>
            <a:r>
              <a:rPr lang="ja-JP" altLang="en-US" sz="7200" b="1" dirty="0"/>
              <a:t>首都圏整備計画の実施状況として、人口、産業機能等の動向、生活環境や社会資本の整 備状況等を報告しています</a:t>
            </a:r>
            <a:r>
              <a:rPr lang="ja-JP" altLang="en-US" sz="7200" b="1" dirty="0" smtClean="0"/>
              <a:t>。</a:t>
            </a:r>
            <a:endParaRPr lang="en-US" altLang="ja-JP" sz="7200" b="1" dirty="0" smtClean="0"/>
          </a:p>
          <a:p>
            <a:pPr marL="0" indent="0">
              <a:lnSpc>
                <a:spcPct val="120000"/>
              </a:lnSpc>
              <a:buNone/>
            </a:pPr>
            <a:r>
              <a:rPr lang="ja-JP" altLang="en-US" sz="6400" b="1" dirty="0">
                <a:latin typeface="+mn-ea"/>
              </a:rPr>
              <a:t/>
            </a:r>
            <a:br>
              <a:rPr lang="ja-JP" altLang="en-US" sz="6400" b="1" dirty="0">
                <a:latin typeface="+mn-ea"/>
              </a:rPr>
            </a:br>
            <a:r>
              <a:rPr lang="ja-JP" altLang="en-US" sz="7200" b="1" dirty="0" smtClean="0">
                <a:solidFill>
                  <a:srgbClr val="0070C0"/>
                </a:solidFill>
              </a:rPr>
              <a:t>［</a:t>
            </a:r>
            <a:r>
              <a:rPr lang="ja-JP" altLang="en-US" sz="7200" b="1" dirty="0">
                <a:solidFill>
                  <a:srgbClr val="0070C0"/>
                </a:solidFill>
              </a:rPr>
              <a:t>白書で取り上げた主な事例］</a:t>
            </a:r>
            <a:br>
              <a:rPr lang="ja-JP" altLang="en-US" sz="7200" b="1" dirty="0">
                <a:solidFill>
                  <a:srgbClr val="0070C0"/>
                </a:solidFill>
              </a:rPr>
            </a:br>
            <a:r>
              <a:rPr lang="ja-JP" altLang="en-US" sz="7200" b="1" dirty="0">
                <a:solidFill>
                  <a:srgbClr val="0070C0"/>
                </a:solidFill>
              </a:rPr>
              <a:t>　</a:t>
            </a:r>
            <a:r>
              <a:rPr lang="en-US" altLang="ja-JP" sz="7200" b="1" dirty="0">
                <a:solidFill>
                  <a:srgbClr val="0070C0"/>
                </a:solidFill>
              </a:rPr>
              <a:t>【</a:t>
            </a:r>
            <a:r>
              <a:rPr lang="ja-JP" altLang="en-US" sz="7200" b="1" dirty="0">
                <a:solidFill>
                  <a:srgbClr val="0070C0"/>
                </a:solidFill>
              </a:rPr>
              <a:t>首都圏の人口動態の変化</a:t>
            </a:r>
            <a:r>
              <a:rPr lang="en-US" altLang="ja-JP" sz="7200" b="1" dirty="0">
                <a:solidFill>
                  <a:srgbClr val="0070C0"/>
                </a:solidFill>
              </a:rPr>
              <a:t>】</a:t>
            </a:r>
            <a:r>
              <a:rPr lang="ja-JP" altLang="en-US" sz="7200" b="1" dirty="0">
                <a:solidFill>
                  <a:srgbClr val="0070C0"/>
                </a:solidFill>
              </a:rPr>
              <a:t/>
            </a:r>
            <a:br>
              <a:rPr lang="ja-JP" altLang="en-US" sz="7200" b="1" dirty="0">
                <a:solidFill>
                  <a:srgbClr val="0070C0"/>
                </a:solidFill>
              </a:rPr>
            </a:br>
            <a:r>
              <a:rPr lang="ja-JP" altLang="en-US" sz="7200" b="1" dirty="0">
                <a:solidFill>
                  <a:srgbClr val="0070C0"/>
                </a:solidFill>
              </a:rPr>
              <a:t>　　・首都圏の総人口と社会増減</a:t>
            </a:r>
            <a:br>
              <a:rPr lang="ja-JP" altLang="en-US" sz="7200" b="1" dirty="0">
                <a:solidFill>
                  <a:srgbClr val="0070C0"/>
                </a:solidFill>
              </a:rPr>
            </a:br>
            <a:r>
              <a:rPr lang="ja-JP" altLang="en-US" sz="7200" b="1" dirty="0">
                <a:solidFill>
                  <a:srgbClr val="0070C0"/>
                </a:solidFill>
              </a:rPr>
              <a:t>　</a:t>
            </a:r>
            <a:r>
              <a:rPr lang="en-US" altLang="ja-JP" sz="7200" b="1" dirty="0">
                <a:solidFill>
                  <a:srgbClr val="0070C0"/>
                </a:solidFill>
              </a:rPr>
              <a:t>【</a:t>
            </a:r>
            <a:r>
              <a:rPr lang="ja-JP" altLang="en-US" sz="7200" b="1" dirty="0">
                <a:solidFill>
                  <a:srgbClr val="0070C0"/>
                </a:solidFill>
              </a:rPr>
              <a:t>インフラ整備等の状況</a:t>
            </a:r>
            <a:r>
              <a:rPr lang="en-US" altLang="ja-JP" sz="7200" b="1" dirty="0">
                <a:solidFill>
                  <a:srgbClr val="0070C0"/>
                </a:solidFill>
              </a:rPr>
              <a:t>】</a:t>
            </a:r>
            <a:r>
              <a:rPr lang="ja-JP" altLang="en-US" sz="7200" b="1" dirty="0">
                <a:solidFill>
                  <a:srgbClr val="0070C0"/>
                </a:solidFill>
              </a:rPr>
              <a:t/>
            </a:r>
            <a:br>
              <a:rPr lang="ja-JP" altLang="en-US" sz="7200" b="1" dirty="0">
                <a:solidFill>
                  <a:srgbClr val="0070C0"/>
                </a:solidFill>
              </a:rPr>
            </a:br>
            <a:r>
              <a:rPr lang="ja-JP" altLang="en-US" sz="7200" b="1" dirty="0">
                <a:solidFill>
                  <a:srgbClr val="0070C0"/>
                </a:solidFill>
              </a:rPr>
              <a:t>　　・久慈川における「緊急治水対策プロジェクト」に基づく堤防整備等の実施</a:t>
            </a:r>
            <a:br>
              <a:rPr lang="ja-JP" altLang="en-US" sz="7200" b="1" dirty="0">
                <a:solidFill>
                  <a:srgbClr val="0070C0"/>
                </a:solidFill>
              </a:rPr>
            </a:br>
            <a:r>
              <a:rPr lang="ja-JP" altLang="en-US" sz="7200" b="1" dirty="0">
                <a:solidFill>
                  <a:srgbClr val="0070C0"/>
                </a:solidFill>
              </a:rPr>
              <a:t>　　・相鉄・東急直通線（横浜羽沢付近～日吉）の開業</a:t>
            </a:r>
            <a:br>
              <a:rPr lang="ja-JP" altLang="en-US" sz="7200" b="1" dirty="0">
                <a:solidFill>
                  <a:srgbClr val="0070C0"/>
                </a:solidFill>
              </a:rPr>
            </a:br>
            <a:r>
              <a:rPr lang="ja-JP" altLang="en-US" sz="7200" b="1" dirty="0">
                <a:solidFill>
                  <a:srgbClr val="0070C0"/>
                </a:solidFill>
              </a:rPr>
              <a:t>　</a:t>
            </a:r>
            <a:r>
              <a:rPr lang="en-US" altLang="ja-JP" sz="7200" b="1" dirty="0">
                <a:solidFill>
                  <a:srgbClr val="0070C0"/>
                </a:solidFill>
              </a:rPr>
              <a:t>【</a:t>
            </a:r>
            <a:r>
              <a:rPr lang="ja-JP" altLang="en-US" sz="7200" b="1" dirty="0">
                <a:solidFill>
                  <a:srgbClr val="0070C0"/>
                </a:solidFill>
              </a:rPr>
              <a:t>デジタル技術を生かした地方創生</a:t>
            </a:r>
            <a:r>
              <a:rPr lang="en-US" altLang="ja-JP" sz="7200" b="1" dirty="0">
                <a:solidFill>
                  <a:srgbClr val="0070C0"/>
                </a:solidFill>
              </a:rPr>
              <a:t>】</a:t>
            </a:r>
            <a:r>
              <a:rPr lang="ja-JP" altLang="en-US" sz="7200" b="1" dirty="0">
                <a:solidFill>
                  <a:srgbClr val="0070C0"/>
                </a:solidFill>
              </a:rPr>
              <a:t/>
            </a:r>
            <a:br>
              <a:rPr lang="ja-JP" altLang="en-US" sz="7200" b="1" dirty="0">
                <a:solidFill>
                  <a:srgbClr val="0070C0"/>
                </a:solidFill>
              </a:rPr>
            </a:br>
            <a:r>
              <a:rPr lang="ja-JP" altLang="en-US" sz="7200" b="1" dirty="0">
                <a:solidFill>
                  <a:srgbClr val="0070C0"/>
                </a:solidFill>
              </a:rPr>
              <a:t>　　・群馬県安中市におけるドローン配送の実証実験の実施</a:t>
            </a:r>
            <a:br>
              <a:rPr lang="ja-JP" altLang="en-US" sz="7200" b="1" dirty="0">
                <a:solidFill>
                  <a:srgbClr val="0070C0"/>
                </a:solidFill>
              </a:rPr>
            </a:br>
            <a:r>
              <a:rPr lang="ja-JP" altLang="en-US" sz="7200" b="1" dirty="0">
                <a:solidFill>
                  <a:srgbClr val="0070C0"/>
                </a:solidFill>
              </a:rPr>
              <a:t>　</a:t>
            </a:r>
            <a:r>
              <a:rPr lang="en-US" altLang="ja-JP" sz="7200" b="1" dirty="0">
                <a:solidFill>
                  <a:srgbClr val="0070C0"/>
                </a:solidFill>
              </a:rPr>
              <a:t>【</a:t>
            </a:r>
            <a:r>
              <a:rPr lang="ja-JP" altLang="en-US" sz="7200" b="1" dirty="0">
                <a:solidFill>
                  <a:srgbClr val="0070C0"/>
                </a:solidFill>
              </a:rPr>
              <a:t>産業構造の変化と国際競争力の変化</a:t>
            </a:r>
            <a:r>
              <a:rPr lang="en-US" altLang="ja-JP" sz="7200" b="1" dirty="0">
                <a:solidFill>
                  <a:srgbClr val="0070C0"/>
                </a:solidFill>
              </a:rPr>
              <a:t>】</a:t>
            </a:r>
            <a:r>
              <a:rPr lang="ja-JP" altLang="en-US" sz="7200" b="1" dirty="0">
                <a:solidFill>
                  <a:srgbClr val="0070C0"/>
                </a:solidFill>
              </a:rPr>
              <a:t/>
            </a:r>
            <a:br>
              <a:rPr lang="ja-JP" altLang="en-US" sz="7200" b="1" dirty="0">
                <a:solidFill>
                  <a:srgbClr val="0070C0"/>
                </a:solidFill>
              </a:rPr>
            </a:br>
            <a:r>
              <a:rPr lang="ja-JP" altLang="en-US" sz="7200" b="1" dirty="0">
                <a:solidFill>
                  <a:srgbClr val="0070C0"/>
                </a:solidFill>
              </a:rPr>
              <a:t>　　・川崎臨海部における高炉等休止に伴う土地利用の検討</a:t>
            </a:r>
            <a:br>
              <a:rPr lang="ja-JP" altLang="en-US" sz="7200" b="1" dirty="0">
                <a:solidFill>
                  <a:srgbClr val="0070C0"/>
                </a:solidFill>
              </a:rPr>
            </a:br>
            <a:r>
              <a:rPr lang="ja-JP" altLang="en-US" sz="7200" b="1" dirty="0">
                <a:solidFill>
                  <a:srgbClr val="0070C0"/>
                </a:solidFill>
              </a:rPr>
              <a:t>　</a:t>
            </a:r>
            <a:r>
              <a:rPr lang="en-US" altLang="ja-JP" sz="7200" b="1" dirty="0">
                <a:solidFill>
                  <a:srgbClr val="0070C0"/>
                </a:solidFill>
              </a:rPr>
              <a:t>【</a:t>
            </a:r>
            <a:r>
              <a:rPr lang="ja-JP" altLang="en-US" sz="7200" b="1" dirty="0">
                <a:solidFill>
                  <a:srgbClr val="0070C0"/>
                </a:solidFill>
              </a:rPr>
              <a:t>環境との共生</a:t>
            </a:r>
            <a:r>
              <a:rPr lang="en-US" altLang="ja-JP" sz="7200" b="1" dirty="0">
                <a:solidFill>
                  <a:srgbClr val="0070C0"/>
                </a:solidFill>
              </a:rPr>
              <a:t>】</a:t>
            </a:r>
            <a:r>
              <a:rPr lang="ja-JP" altLang="en-US" sz="7200" b="1" dirty="0">
                <a:solidFill>
                  <a:srgbClr val="0070C0"/>
                </a:solidFill>
              </a:rPr>
              <a:t/>
            </a:r>
            <a:br>
              <a:rPr lang="ja-JP" altLang="en-US" sz="7200" b="1" dirty="0">
                <a:solidFill>
                  <a:srgbClr val="0070C0"/>
                </a:solidFill>
              </a:rPr>
            </a:br>
            <a:r>
              <a:rPr lang="ja-JP" altLang="en-US" sz="7200" b="1" dirty="0">
                <a:solidFill>
                  <a:srgbClr val="0070C0"/>
                </a:solidFill>
              </a:rPr>
              <a:t>　　・「</a:t>
            </a:r>
            <a:r>
              <a:rPr lang="en-US" altLang="ja-JP" sz="7200" b="1" dirty="0">
                <a:solidFill>
                  <a:srgbClr val="0070C0"/>
                </a:solidFill>
              </a:rPr>
              <a:t>2027</a:t>
            </a:r>
            <a:r>
              <a:rPr lang="ja-JP" altLang="en-US" sz="7200" b="1" dirty="0">
                <a:solidFill>
                  <a:srgbClr val="0070C0"/>
                </a:solidFill>
              </a:rPr>
              <a:t>年国際園芸博覧会」が国際条約に基づく国際博覧会として認定</a:t>
            </a:r>
            <a:endParaRPr lang="ja-JP" altLang="en-US" sz="7200" b="1" dirty="0" smtClean="0">
              <a:solidFill>
                <a:srgbClr val="0070C0"/>
              </a:solidFill>
              <a:latin typeface="游ゴシック Medium" panose="020B0500000000000000" pitchFamily="50" charset="-128"/>
              <a:ea typeface="游ゴシック Medium" panose="020B0500000000000000" pitchFamily="50" charset="-128"/>
            </a:endParaRPr>
          </a:p>
          <a:p>
            <a:pPr marL="0" indent="0">
              <a:lnSpc>
                <a:spcPct val="120000"/>
              </a:lnSpc>
              <a:buNone/>
            </a:pPr>
            <a:endParaRPr lang="ja-JP" altLang="ja-JP" sz="7200" dirty="0" smtClean="0"/>
          </a:p>
          <a:p>
            <a:pPr marL="0" indent="0">
              <a:buNone/>
            </a:pPr>
            <a:endParaRPr lang="ja-JP" altLang="en-US" b="1" dirty="0"/>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516109" y="126609"/>
            <a:ext cx="7886700" cy="1308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200" b="1" dirty="0">
                <a:solidFill>
                  <a:srgbClr val="7030A0"/>
                </a:solidFill>
                <a:latin typeface="+mn-ea"/>
                <a:ea typeface="+mn-ea"/>
              </a:rPr>
              <a:t>３－</a:t>
            </a:r>
            <a:r>
              <a:rPr lang="ja-JP" altLang="en-US" sz="2200" b="1" dirty="0">
                <a:solidFill>
                  <a:srgbClr val="7030A0"/>
                </a:solidFill>
                <a:latin typeface="+mn-ea"/>
                <a:ea typeface="+mn-ea"/>
              </a:rPr>
              <a:t>５</a:t>
            </a:r>
            <a:r>
              <a:rPr lang="ja-JP" altLang="ja-JP" sz="2200" b="1" dirty="0">
                <a:solidFill>
                  <a:srgbClr val="7030A0"/>
                </a:solidFill>
                <a:latin typeface="+mn-ea"/>
                <a:ea typeface="+mn-ea"/>
              </a:rPr>
              <a:t>　</a:t>
            </a:r>
            <a:r>
              <a:rPr lang="ja-JP" altLang="en-US" sz="2200" b="1" dirty="0" smtClean="0">
                <a:solidFill>
                  <a:srgbClr val="7030A0"/>
                </a:solidFill>
                <a:latin typeface="+mn-ea"/>
                <a:ea typeface="+mn-ea"/>
              </a:rPr>
              <a:t>⑤現代</a:t>
            </a:r>
            <a:r>
              <a:rPr lang="ja-JP" altLang="en-US" sz="2200" b="1" dirty="0">
                <a:solidFill>
                  <a:srgbClr val="7030A0"/>
                </a:solidFill>
                <a:latin typeface="+mn-ea"/>
                <a:ea typeface="+mn-ea"/>
              </a:rPr>
              <a:t>の首都圏のすがた（首都圏白書）</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700" b="1" dirty="0" smtClean="0">
                <a:solidFill>
                  <a:srgbClr val="FF0000"/>
                </a:solidFill>
                <a:latin typeface="+mn-ea"/>
                <a:ea typeface="+mn-ea"/>
              </a:rPr>
              <a:t>令和５年版</a:t>
            </a:r>
            <a:r>
              <a:rPr lang="ja-JP" altLang="ja-JP" sz="2700" b="1" dirty="0">
                <a:solidFill>
                  <a:srgbClr val="FF0000"/>
                </a:solidFill>
                <a:latin typeface="+mn-ea"/>
                <a:ea typeface="+mn-ea"/>
              </a:rPr>
              <a:t>「</a:t>
            </a:r>
            <a:r>
              <a:rPr lang="ja-JP" altLang="en-US" sz="2700" b="1" dirty="0">
                <a:solidFill>
                  <a:srgbClr val="FF0000"/>
                </a:solidFill>
                <a:latin typeface="+mn-ea"/>
                <a:ea typeface="+mn-ea"/>
              </a:rPr>
              <a:t>首都圏白書</a:t>
            </a:r>
            <a:r>
              <a:rPr lang="ja-JP" altLang="ja-JP" sz="2700" b="1" dirty="0">
                <a:solidFill>
                  <a:srgbClr val="FF0000"/>
                </a:solidFill>
                <a:latin typeface="+mn-ea"/>
                <a:ea typeface="+mn-ea"/>
              </a:rPr>
              <a:t>」</a:t>
            </a:r>
            <a:endParaRPr lang="ja-JP" altLang="en-US" sz="2700" b="1" dirty="0">
              <a:solidFill>
                <a:srgbClr val="FF0000"/>
              </a:solidFill>
              <a:latin typeface="+mn-ea"/>
              <a:ea typeface="+mn-ea"/>
            </a:endParaRPr>
          </a:p>
        </p:txBody>
      </p:sp>
    </p:spTree>
    <p:extLst>
      <p:ext uri="{BB962C8B-B14F-4D97-AF65-F5344CB8AC3E}">
        <p14:creationId xmlns:p14="http://schemas.microsoft.com/office/powerpoint/2010/main" val="359025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361365" y="1705159"/>
            <a:ext cx="8525022" cy="5251316"/>
          </a:xfrm>
        </p:spPr>
        <p:txBody>
          <a:bodyPr>
            <a:normAutofit fontScale="25000" lnSpcReduction="20000"/>
          </a:bodyPr>
          <a:lstStyle/>
          <a:p>
            <a:pPr marL="0" indent="0">
              <a:buNone/>
            </a:pPr>
            <a:r>
              <a:rPr lang="ja-JP" altLang="ja-JP" b="1" dirty="0"/>
              <a:t>　</a:t>
            </a:r>
            <a:endParaRPr lang="ja-JP" altLang="en-US" sz="7200" dirty="0"/>
          </a:p>
          <a:p>
            <a:pPr marL="0" indent="0">
              <a:lnSpc>
                <a:spcPct val="120000"/>
              </a:lnSpc>
              <a:buNone/>
            </a:pPr>
            <a:r>
              <a:rPr lang="ja-JP" altLang="en-US" sz="6400" b="1" dirty="0" smtClean="0">
                <a:latin typeface="+mn-ea"/>
              </a:rPr>
              <a:t>○</a:t>
            </a:r>
            <a:r>
              <a:rPr lang="ja-JP" altLang="en-US" sz="6400" b="1" dirty="0">
                <a:latin typeface="+mn-ea"/>
              </a:rPr>
              <a:t> </a:t>
            </a:r>
            <a:r>
              <a:rPr lang="ja-JP" altLang="en-US" sz="6400" b="1" dirty="0" smtClean="0">
                <a:latin typeface="+mn-ea"/>
              </a:rPr>
              <a:t>第１章</a:t>
            </a:r>
            <a:r>
              <a:rPr lang="ja-JP" altLang="en-US" sz="6400" b="1" dirty="0">
                <a:latin typeface="+mn-ea"/>
              </a:rPr>
              <a:t>では、「首都圏における脱炭素社会の実現に向けた取組」をテーマとして、「テレワーク拡大を活かした環境負荷低減」、「エネルギーの面的利用の高度化」、「まちづくりや土地利用による脱炭素化」といった内容で、脱炭素に資する首都圏の取組等について整理・分析し、対応する事例を報告することで、更なる取組の横展開を促していきます</a:t>
            </a:r>
            <a:r>
              <a:rPr lang="ja-JP" altLang="en-US" sz="6400" b="1" dirty="0" smtClean="0">
                <a:latin typeface="+mn-ea"/>
              </a:rPr>
              <a:t>。</a:t>
            </a:r>
          </a:p>
          <a:p>
            <a:pPr marL="0" indent="0">
              <a:lnSpc>
                <a:spcPct val="120000"/>
              </a:lnSpc>
              <a:buNone/>
            </a:pPr>
            <a:r>
              <a:rPr lang="ja-JP" altLang="en-US" dirty="0"/>
              <a:t> </a:t>
            </a:r>
            <a:r>
              <a:rPr lang="ja-JP" altLang="en-US" sz="6600" dirty="0"/>
              <a:t/>
            </a:r>
            <a:br>
              <a:rPr lang="ja-JP" altLang="en-US" sz="6600" dirty="0"/>
            </a:br>
            <a:r>
              <a:rPr lang="ja-JP" altLang="en-US" sz="7200" b="1" dirty="0" smtClean="0">
                <a:solidFill>
                  <a:srgbClr val="0070C0"/>
                </a:solidFill>
                <a:latin typeface="+mj-ea"/>
                <a:ea typeface="+mj-ea"/>
              </a:rPr>
              <a:t>［白書で取り上げた主な事例</a:t>
            </a:r>
          </a:p>
          <a:p>
            <a:pPr marL="0" indent="0">
              <a:lnSpc>
                <a:spcPct val="120000"/>
              </a:lnSpc>
              <a:buNone/>
            </a:pPr>
            <a:r>
              <a:rPr lang="en-US" altLang="ja-JP" sz="7200" b="1" dirty="0" smtClean="0">
                <a:solidFill>
                  <a:srgbClr val="0070C0"/>
                </a:solidFill>
                <a:latin typeface="+mj-ea"/>
                <a:ea typeface="+mj-ea"/>
              </a:rPr>
              <a:t>【</a:t>
            </a:r>
            <a:r>
              <a:rPr lang="ja-JP" altLang="en-US" sz="7200" b="1" dirty="0">
                <a:solidFill>
                  <a:srgbClr val="0070C0"/>
                </a:solidFill>
                <a:latin typeface="+mj-ea"/>
                <a:ea typeface="+mj-ea"/>
              </a:rPr>
              <a:t>テレワーク拡大を活かした環境負荷低減</a:t>
            </a:r>
            <a:r>
              <a:rPr lang="en-US" altLang="ja-JP" sz="7200" b="1" dirty="0">
                <a:solidFill>
                  <a:srgbClr val="0070C0"/>
                </a:solidFill>
                <a:latin typeface="+mj-ea"/>
                <a:ea typeface="+mj-ea"/>
              </a:rPr>
              <a:t>】</a:t>
            </a:r>
            <a:r>
              <a:rPr lang="ja-JP" altLang="en-US" sz="7200" b="1" dirty="0">
                <a:solidFill>
                  <a:srgbClr val="0070C0"/>
                </a:solidFill>
                <a:latin typeface="+mj-ea"/>
                <a:ea typeface="+mj-ea"/>
              </a:rPr>
              <a:t/>
            </a:r>
            <a:br>
              <a:rPr lang="ja-JP" altLang="en-US" sz="7200" b="1" dirty="0">
                <a:solidFill>
                  <a:srgbClr val="0070C0"/>
                </a:solidFill>
                <a:latin typeface="+mj-ea"/>
                <a:ea typeface="+mj-ea"/>
              </a:rPr>
            </a:br>
            <a:r>
              <a:rPr lang="ja-JP" altLang="en-US" sz="7200" b="1" dirty="0">
                <a:solidFill>
                  <a:srgbClr val="0070C0"/>
                </a:solidFill>
                <a:latin typeface="+mj-ea"/>
                <a:ea typeface="+mj-ea"/>
              </a:rPr>
              <a:t>　車通勤の減少による</a:t>
            </a:r>
            <a:r>
              <a:rPr lang="en-US" altLang="ja-JP" sz="7200" b="1" dirty="0">
                <a:solidFill>
                  <a:srgbClr val="0070C0"/>
                </a:solidFill>
                <a:latin typeface="+mj-ea"/>
                <a:ea typeface="+mj-ea"/>
              </a:rPr>
              <a:t>CO2</a:t>
            </a:r>
            <a:r>
              <a:rPr lang="ja-JP" altLang="en-US" sz="7200" b="1" dirty="0">
                <a:solidFill>
                  <a:srgbClr val="0070C0"/>
                </a:solidFill>
                <a:latin typeface="+mj-ea"/>
                <a:ea typeface="+mj-ea"/>
              </a:rPr>
              <a:t>削減量の試算</a:t>
            </a:r>
            <a:br>
              <a:rPr lang="ja-JP" altLang="en-US" sz="7200" b="1" dirty="0">
                <a:solidFill>
                  <a:srgbClr val="0070C0"/>
                </a:solidFill>
                <a:latin typeface="+mj-ea"/>
                <a:ea typeface="+mj-ea"/>
              </a:rPr>
            </a:br>
            <a:r>
              <a:rPr lang="en-US" altLang="ja-JP" sz="7200" b="1" dirty="0" smtClean="0">
                <a:solidFill>
                  <a:srgbClr val="0070C0"/>
                </a:solidFill>
                <a:latin typeface="+mj-ea"/>
                <a:ea typeface="+mj-ea"/>
              </a:rPr>
              <a:t>【</a:t>
            </a:r>
            <a:r>
              <a:rPr lang="ja-JP" altLang="en-US" sz="7200" b="1" dirty="0">
                <a:solidFill>
                  <a:srgbClr val="0070C0"/>
                </a:solidFill>
                <a:latin typeface="+mj-ea"/>
                <a:ea typeface="+mj-ea"/>
              </a:rPr>
              <a:t>エネルギーの面的利用の高度化</a:t>
            </a:r>
            <a:r>
              <a:rPr lang="en-US" altLang="ja-JP" sz="7200" b="1" dirty="0">
                <a:solidFill>
                  <a:srgbClr val="0070C0"/>
                </a:solidFill>
                <a:latin typeface="+mj-ea"/>
                <a:ea typeface="+mj-ea"/>
              </a:rPr>
              <a:t>】</a:t>
            </a:r>
            <a:r>
              <a:rPr lang="ja-JP" altLang="en-US" sz="7200" b="1" dirty="0">
                <a:solidFill>
                  <a:srgbClr val="0070C0"/>
                </a:solidFill>
                <a:latin typeface="+mj-ea"/>
                <a:ea typeface="+mj-ea"/>
              </a:rPr>
              <a:t/>
            </a:r>
            <a:br>
              <a:rPr lang="ja-JP" altLang="en-US" sz="7200" b="1" dirty="0">
                <a:solidFill>
                  <a:srgbClr val="0070C0"/>
                </a:solidFill>
                <a:latin typeface="+mj-ea"/>
                <a:ea typeface="+mj-ea"/>
              </a:rPr>
            </a:br>
            <a:r>
              <a:rPr lang="ja-JP" altLang="en-US" sz="7200" b="1" dirty="0">
                <a:solidFill>
                  <a:srgbClr val="0070C0"/>
                </a:solidFill>
                <a:latin typeface="+mj-ea"/>
                <a:ea typeface="+mj-ea"/>
              </a:rPr>
              <a:t>　日本橋室町地区におけるエネルギー供給事業</a:t>
            </a:r>
            <a:br>
              <a:rPr lang="ja-JP" altLang="en-US" sz="7200" b="1" dirty="0">
                <a:solidFill>
                  <a:srgbClr val="0070C0"/>
                </a:solidFill>
                <a:latin typeface="+mj-ea"/>
                <a:ea typeface="+mj-ea"/>
              </a:rPr>
            </a:br>
            <a:r>
              <a:rPr lang="en-US" altLang="ja-JP" sz="7200" b="1" dirty="0">
                <a:solidFill>
                  <a:srgbClr val="0070C0"/>
                </a:solidFill>
                <a:latin typeface="+mj-ea"/>
                <a:ea typeface="+mj-ea"/>
              </a:rPr>
              <a:t>【</a:t>
            </a:r>
            <a:r>
              <a:rPr lang="ja-JP" altLang="en-US" sz="7200" b="1" dirty="0">
                <a:solidFill>
                  <a:srgbClr val="0070C0"/>
                </a:solidFill>
                <a:latin typeface="+mj-ea"/>
                <a:ea typeface="+mj-ea"/>
              </a:rPr>
              <a:t>まちづくりや土地利用による脱炭素化</a:t>
            </a:r>
            <a:r>
              <a:rPr lang="en-US" altLang="ja-JP" sz="7200" b="1" dirty="0">
                <a:solidFill>
                  <a:srgbClr val="0070C0"/>
                </a:solidFill>
                <a:latin typeface="+mj-ea"/>
                <a:ea typeface="+mj-ea"/>
              </a:rPr>
              <a:t>】</a:t>
            </a:r>
            <a:r>
              <a:rPr lang="ja-JP" altLang="en-US" sz="7200" b="1" dirty="0">
                <a:solidFill>
                  <a:srgbClr val="0070C0"/>
                </a:solidFill>
                <a:latin typeface="+mj-ea"/>
                <a:ea typeface="+mj-ea"/>
              </a:rPr>
              <a:t/>
            </a:r>
            <a:br>
              <a:rPr lang="ja-JP" altLang="en-US" sz="7200" b="1" dirty="0">
                <a:solidFill>
                  <a:srgbClr val="0070C0"/>
                </a:solidFill>
                <a:latin typeface="+mj-ea"/>
                <a:ea typeface="+mj-ea"/>
              </a:rPr>
            </a:br>
            <a:r>
              <a:rPr lang="ja-JP" altLang="en-US" sz="7200" b="1" dirty="0">
                <a:solidFill>
                  <a:srgbClr val="0070C0"/>
                </a:solidFill>
                <a:latin typeface="+mj-ea"/>
                <a:ea typeface="+mj-ea"/>
              </a:rPr>
              <a:t>　栃木県宇都宮市における連携・集約型のネットワーク型コンパクトシティ</a:t>
            </a:r>
            <a:endParaRPr lang="ja-JP" altLang="en-US" sz="7200" b="1" dirty="0" smtClean="0">
              <a:solidFill>
                <a:srgbClr val="0070C0"/>
              </a:solidFill>
              <a:latin typeface="+mj-ea"/>
              <a:ea typeface="+mj-ea"/>
            </a:endParaRPr>
          </a:p>
          <a:p>
            <a:pPr marL="0" indent="0">
              <a:lnSpc>
                <a:spcPct val="120000"/>
              </a:lnSpc>
              <a:buNone/>
            </a:pPr>
            <a:endParaRPr lang="ja-JP" altLang="en-US" sz="6400" b="1" dirty="0" smtClean="0">
              <a:latin typeface="游ゴシック Medium" panose="020B0500000000000000" pitchFamily="50" charset="-128"/>
              <a:ea typeface="游ゴシック Medium" panose="020B0500000000000000" pitchFamily="50" charset="-128"/>
            </a:endParaRPr>
          </a:p>
          <a:p>
            <a:pPr marL="0" indent="0">
              <a:lnSpc>
                <a:spcPct val="120000"/>
              </a:lnSpc>
              <a:buNone/>
            </a:pPr>
            <a:r>
              <a:rPr lang="ja-JP" altLang="en-US" sz="6400" b="1" dirty="0" smtClean="0">
                <a:latin typeface="游ゴシック Medium" panose="020B0500000000000000" pitchFamily="50" charset="-128"/>
                <a:ea typeface="游ゴシック Medium" panose="020B0500000000000000" pitchFamily="50" charset="-128"/>
              </a:rPr>
              <a:t>○第２章では、首都圏整備計画の実施状況として、人口、産業機能等の動向、生活環境や</a:t>
            </a:r>
          </a:p>
          <a:p>
            <a:pPr marL="0" indent="0">
              <a:lnSpc>
                <a:spcPct val="120000"/>
              </a:lnSpc>
              <a:buNone/>
            </a:pPr>
            <a:r>
              <a:rPr lang="ja-JP" altLang="en-US" sz="6400" b="1" dirty="0" smtClean="0">
                <a:latin typeface="游ゴシック Medium" panose="020B0500000000000000" pitchFamily="50" charset="-128"/>
                <a:ea typeface="游ゴシック Medium" panose="020B0500000000000000" pitchFamily="50" charset="-128"/>
              </a:rPr>
              <a:t>社会資本の整備状況等を報告しています。</a:t>
            </a:r>
            <a:br>
              <a:rPr lang="ja-JP" altLang="en-US" sz="6400" b="1" dirty="0" smtClean="0">
                <a:latin typeface="游ゴシック Medium" panose="020B0500000000000000" pitchFamily="50" charset="-128"/>
                <a:ea typeface="游ゴシック Medium" panose="020B0500000000000000" pitchFamily="50" charset="-128"/>
              </a:rPr>
            </a:br>
            <a:endParaRPr lang="ja-JP" altLang="en-US" sz="6400" b="1" dirty="0" smtClean="0">
              <a:latin typeface="游ゴシック Medium" panose="020B0500000000000000" pitchFamily="50" charset="-128"/>
              <a:ea typeface="游ゴシック Medium" panose="020B0500000000000000" pitchFamily="50" charset="-128"/>
            </a:endParaRPr>
          </a:p>
          <a:p>
            <a:pPr marL="0" indent="0">
              <a:lnSpc>
                <a:spcPct val="120000"/>
              </a:lnSpc>
              <a:buNone/>
            </a:pPr>
            <a:endParaRPr lang="ja-JP" altLang="ja-JP" sz="7200" dirty="0" smtClean="0"/>
          </a:p>
          <a:p>
            <a:pPr marL="0" indent="0">
              <a:buNone/>
            </a:pPr>
            <a:endParaRPr lang="ja-JP" altLang="en-US" b="1" dirty="0"/>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516109" y="126609"/>
            <a:ext cx="7886700" cy="1308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200" b="1" dirty="0">
                <a:solidFill>
                  <a:srgbClr val="7030A0"/>
                </a:solidFill>
                <a:latin typeface="+mn-ea"/>
                <a:ea typeface="+mn-ea"/>
              </a:rPr>
              <a:t>３－</a:t>
            </a:r>
            <a:r>
              <a:rPr lang="ja-JP" altLang="en-US" sz="2200" b="1" dirty="0">
                <a:solidFill>
                  <a:srgbClr val="7030A0"/>
                </a:solidFill>
                <a:latin typeface="+mn-ea"/>
                <a:ea typeface="+mn-ea"/>
              </a:rPr>
              <a:t>５</a:t>
            </a:r>
            <a:r>
              <a:rPr lang="ja-JP" altLang="ja-JP" sz="2200" b="1" dirty="0">
                <a:solidFill>
                  <a:srgbClr val="7030A0"/>
                </a:solidFill>
                <a:latin typeface="+mn-ea"/>
                <a:ea typeface="+mn-ea"/>
              </a:rPr>
              <a:t>　</a:t>
            </a:r>
            <a:r>
              <a:rPr lang="ja-JP" altLang="en-US" sz="2200" b="1" dirty="0" smtClean="0">
                <a:solidFill>
                  <a:srgbClr val="7030A0"/>
                </a:solidFill>
                <a:latin typeface="+mn-ea"/>
                <a:ea typeface="+mn-ea"/>
              </a:rPr>
              <a:t>⑤現代</a:t>
            </a:r>
            <a:r>
              <a:rPr lang="ja-JP" altLang="en-US" sz="2200" b="1" dirty="0">
                <a:solidFill>
                  <a:srgbClr val="7030A0"/>
                </a:solidFill>
                <a:latin typeface="+mn-ea"/>
                <a:ea typeface="+mn-ea"/>
              </a:rPr>
              <a:t>の首都圏のすがた（首都圏白書）</a:t>
            </a:r>
            <a:r>
              <a:rPr lang="ja-JP" altLang="ja-JP" b="1" dirty="0"/>
              <a:t>　</a:t>
            </a:r>
            <a:r>
              <a:rPr lang="ja-JP" altLang="en-US" sz="3600" b="1" dirty="0">
                <a:latin typeface="HG丸ｺﾞｼｯｸM-PRO" panose="020F0600000000000000" pitchFamily="50" charset="-128"/>
                <a:ea typeface="HG丸ｺﾞｼｯｸM-PRO" panose="020F0600000000000000" pitchFamily="50" charset="-128"/>
              </a:rPr>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700" b="1" dirty="0" smtClean="0">
                <a:solidFill>
                  <a:srgbClr val="FF0000"/>
                </a:solidFill>
                <a:latin typeface="+mn-ea"/>
                <a:ea typeface="+mn-ea"/>
              </a:rPr>
              <a:t>令和</a:t>
            </a:r>
            <a:r>
              <a:rPr lang="ja-JP" altLang="en-US" sz="2700" b="1" dirty="0">
                <a:solidFill>
                  <a:srgbClr val="FF0000"/>
                </a:solidFill>
                <a:latin typeface="+mn-ea"/>
                <a:ea typeface="+mn-ea"/>
              </a:rPr>
              <a:t>４年版</a:t>
            </a:r>
            <a:r>
              <a:rPr lang="ja-JP" altLang="ja-JP" sz="2700" b="1" dirty="0">
                <a:solidFill>
                  <a:srgbClr val="FF0000"/>
                </a:solidFill>
                <a:latin typeface="+mn-ea"/>
                <a:ea typeface="+mn-ea"/>
              </a:rPr>
              <a:t>「</a:t>
            </a:r>
            <a:r>
              <a:rPr lang="ja-JP" altLang="en-US" sz="2700" b="1" dirty="0">
                <a:solidFill>
                  <a:srgbClr val="FF0000"/>
                </a:solidFill>
                <a:latin typeface="+mn-ea"/>
                <a:ea typeface="+mn-ea"/>
              </a:rPr>
              <a:t>首都圏白書</a:t>
            </a:r>
            <a:r>
              <a:rPr lang="ja-JP" altLang="ja-JP" sz="2700" b="1" dirty="0">
                <a:solidFill>
                  <a:srgbClr val="FF0000"/>
                </a:solidFill>
                <a:latin typeface="+mn-ea"/>
                <a:ea typeface="+mn-ea"/>
              </a:rPr>
              <a:t>」</a:t>
            </a:r>
            <a:endParaRPr lang="ja-JP" altLang="en-US" sz="2700" b="1" dirty="0">
              <a:solidFill>
                <a:srgbClr val="FF0000"/>
              </a:solidFill>
              <a:latin typeface="+mn-ea"/>
              <a:ea typeface="+mn-ea"/>
            </a:endParaRPr>
          </a:p>
        </p:txBody>
      </p:sp>
    </p:spTree>
    <p:extLst>
      <p:ext uri="{BB962C8B-B14F-4D97-AF65-F5344CB8AC3E}">
        <p14:creationId xmlns:p14="http://schemas.microsoft.com/office/powerpoint/2010/main" val="2293907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07963" y="1308100"/>
            <a:ext cx="8736037" cy="5251316"/>
          </a:xfrm>
        </p:spPr>
        <p:txBody>
          <a:bodyPr>
            <a:normAutofit/>
          </a:bodyPr>
          <a:lstStyle/>
          <a:p>
            <a:pPr marL="0" indent="0">
              <a:buNone/>
            </a:pPr>
            <a:r>
              <a:rPr lang="ja-JP" altLang="ja-JP" sz="2400" b="1" dirty="0"/>
              <a:t>　</a:t>
            </a:r>
            <a:r>
              <a:rPr lang="ja-JP" altLang="en-US" sz="2400" b="1" dirty="0"/>
              <a:t>　　</a:t>
            </a:r>
            <a:r>
              <a:rPr lang="ja-JP" altLang="ja-JP" sz="2400" b="1" dirty="0"/>
              <a:t>　</a:t>
            </a:r>
            <a:endParaRPr lang="ja-JP" altLang="en-US" sz="1900" b="1" dirty="0" smtClean="0"/>
          </a:p>
          <a:p>
            <a:pPr marL="0" indent="0">
              <a:buNone/>
            </a:pPr>
            <a:r>
              <a:rPr lang="en-US" altLang="ja-JP" sz="1900" dirty="0" smtClean="0"/>
              <a:t>【</a:t>
            </a:r>
            <a:r>
              <a:rPr lang="ja-JP" altLang="en-US" sz="1900" b="1" dirty="0" smtClean="0"/>
              <a:t>国土交通省</a:t>
            </a:r>
            <a:r>
              <a:rPr lang="en-US" altLang="ja-JP" sz="1900" dirty="0" smtClean="0"/>
              <a:t>】</a:t>
            </a:r>
            <a:r>
              <a:rPr lang="en-US" altLang="ja-JP" sz="1900" dirty="0" smtClean="0">
                <a:hlinkClick r:id="rId2"/>
              </a:rPr>
              <a:t>https://www.mlit.go.jp/report/press/toshi03_hh_000076.html</a:t>
            </a:r>
            <a:endParaRPr lang="ja-JP" altLang="en-US" sz="1900" dirty="0" smtClean="0"/>
          </a:p>
          <a:p>
            <a:pPr marL="0" indent="0">
              <a:lnSpc>
                <a:spcPct val="120000"/>
              </a:lnSpc>
              <a:buNone/>
            </a:pPr>
            <a:r>
              <a:rPr lang="ja-JP" altLang="en-US" sz="1700" b="1" dirty="0" smtClean="0">
                <a:latin typeface="游ゴシック Medium" panose="020B0500000000000000" pitchFamily="50" charset="-128"/>
                <a:ea typeface="游ゴシック Medium" panose="020B0500000000000000" pitchFamily="50" charset="-128"/>
              </a:rPr>
              <a:t>○</a:t>
            </a:r>
            <a:r>
              <a:rPr lang="ja-JP" altLang="en-US" sz="1700" b="1" dirty="0">
                <a:latin typeface="游ゴシック Medium" panose="020B0500000000000000" pitchFamily="50" charset="-128"/>
                <a:ea typeface="游ゴシック Medium" panose="020B0500000000000000" pitchFamily="50" charset="-128"/>
              </a:rPr>
              <a:t>第１章では、「首都圏が向き合う多様なリスクへの対応と活力ある社会の構築」をテーマとして、「新型感染症の感染拡大への対応」、「新型感染症の感染拡大を契機とした変化」、「ハード・ソフト一体となった防災・減災対策による安全・安心の確保」、といった内容で首都圏が抱えるリスク等について整理・分析し、対応する事例を報告することで、更なる取組の横展開を促していきます。</a:t>
            </a:r>
            <a:br>
              <a:rPr lang="ja-JP" altLang="en-US" sz="1700" b="1" dirty="0">
                <a:latin typeface="游ゴシック Medium" panose="020B0500000000000000" pitchFamily="50" charset="-128"/>
                <a:ea typeface="游ゴシック Medium" panose="020B0500000000000000" pitchFamily="50" charset="-128"/>
              </a:rPr>
            </a:br>
            <a:r>
              <a:rPr lang="ja-JP" altLang="en-US" sz="1700" b="1" dirty="0">
                <a:latin typeface="游ゴシック Medium" panose="020B0500000000000000" pitchFamily="50" charset="-128"/>
                <a:ea typeface="游ゴシック Medium" panose="020B0500000000000000" pitchFamily="50" charset="-128"/>
              </a:rPr>
              <a:t/>
            </a:r>
            <a:br>
              <a:rPr lang="ja-JP" altLang="en-US" sz="1700" b="1" dirty="0">
                <a:latin typeface="游ゴシック Medium" panose="020B0500000000000000" pitchFamily="50" charset="-128"/>
                <a:ea typeface="游ゴシック Medium" panose="020B0500000000000000" pitchFamily="50" charset="-128"/>
              </a:rPr>
            </a:br>
            <a:r>
              <a:rPr lang="ja-JP" altLang="en-US" sz="1700" b="1" dirty="0">
                <a:solidFill>
                  <a:srgbClr val="0070C0"/>
                </a:solidFill>
                <a:latin typeface="游ゴシック Medium" panose="020B0500000000000000" pitchFamily="50" charset="-128"/>
                <a:ea typeface="游ゴシック Medium" panose="020B0500000000000000" pitchFamily="50" charset="-128"/>
              </a:rPr>
              <a:t>［白書で取り上げた主な事例］</a:t>
            </a:r>
          </a:p>
          <a:p>
            <a:pPr marL="0" indent="0">
              <a:lnSpc>
                <a:spcPct val="120000"/>
              </a:lnSpc>
              <a:buNone/>
            </a:pPr>
            <a:r>
              <a:rPr lang="en-US" altLang="ja-JP" sz="1700" b="1" dirty="0">
                <a:solidFill>
                  <a:srgbClr val="0070C0"/>
                </a:solidFill>
                <a:latin typeface="游ゴシック Medium" panose="020B0500000000000000" pitchFamily="50" charset="-128"/>
                <a:ea typeface="游ゴシック Medium" panose="020B0500000000000000" pitchFamily="50" charset="-128"/>
              </a:rPr>
              <a:t>【</a:t>
            </a:r>
            <a:r>
              <a:rPr lang="ja-JP" altLang="en-US" sz="1700" b="1" dirty="0">
                <a:solidFill>
                  <a:srgbClr val="0070C0"/>
                </a:solidFill>
                <a:latin typeface="游ゴシック Medium" panose="020B0500000000000000" pitchFamily="50" charset="-128"/>
                <a:ea typeface="游ゴシック Medium" panose="020B0500000000000000" pitchFamily="50" charset="-128"/>
              </a:rPr>
              <a:t>新型感染症の感染拡大への対応</a:t>
            </a:r>
            <a:r>
              <a:rPr lang="en-US" altLang="ja-JP" sz="1700" b="1" dirty="0">
                <a:solidFill>
                  <a:srgbClr val="0070C0"/>
                </a:solidFill>
                <a:latin typeface="游ゴシック Medium" panose="020B0500000000000000" pitchFamily="50" charset="-128"/>
                <a:ea typeface="游ゴシック Medium" panose="020B0500000000000000" pitchFamily="50" charset="-128"/>
              </a:rPr>
              <a:t>】</a:t>
            </a:r>
            <a:br>
              <a:rPr lang="en-US" altLang="ja-JP" sz="1700" b="1" dirty="0">
                <a:solidFill>
                  <a:srgbClr val="0070C0"/>
                </a:solidFill>
                <a:latin typeface="游ゴシック Medium" panose="020B0500000000000000" pitchFamily="50" charset="-128"/>
                <a:ea typeface="游ゴシック Medium" panose="020B0500000000000000" pitchFamily="50" charset="-128"/>
              </a:rPr>
            </a:br>
            <a:r>
              <a:rPr lang="en-US" altLang="ja-JP" sz="1700" b="1" dirty="0">
                <a:solidFill>
                  <a:srgbClr val="0070C0"/>
                </a:solidFill>
                <a:latin typeface="游ゴシック Medium" panose="020B0500000000000000" pitchFamily="50" charset="-128"/>
                <a:ea typeface="游ゴシック Medium" panose="020B0500000000000000" pitchFamily="50" charset="-128"/>
              </a:rPr>
              <a:t>  </a:t>
            </a:r>
            <a:r>
              <a:rPr lang="ja-JP" altLang="en-US" sz="1700" b="1" dirty="0">
                <a:solidFill>
                  <a:srgbClr val="0070C0"/>
                </a:solidFill>
                <a:latin typeface="游ゴシック Medium" panose="020B0500000000000000" pitchFamily="50" charset="-128"/>
                <a:ea typeface="游ゴシック Medium" panose="020B0500000000000000" pitchFamily="50" charset="-128"/>
              </a:rPr>
              <a:t>鉄道事業者による混雑情報の見える化（</a:t>
            </a:r>
            <a:r>
              <a:rPr lang="en-US" altLang="ja-JP" sz="1700" b="1" dirty="0">
                <a:solidFill>
                  <a:srgbClr val="0070C0"/>
                </a:solidFill>
                <a:latin typeface="游ゴシック Medium" panose="020B0500000000000000" pitchFamily="50" charset="-128"/>
                <a:ea typeface="游ゴシック Medium" panose="020B0500000000000000" pitchFamily="50" charset="-128"/>
              </a:rPr>
              <a:t>JR</a:t>
            </a:r>
            <a:r>
              <a:rPr lang="ja-JP" altLang="en-US" sz="1700" b="1" dirty="0">
                <a:solidFill>
                  <a:srgbClr val="0070C0"/>
                </a:solidFill>
                <a:latin typeface="游ゴシック Medium" panose="020B0500000000000000" pitchFamily="50" charset="-128"/>
                <a:ea typeface="游ゴシック Medium" panose="020B0500000000000000" pitchFamily="50" charset="-128"/>
              </a:rPr>
              <a:t>東日本）</a:t>
            </a:r>
          </a:p>
          <a:p>
            <a:pPr marL="0" indent="0">
              <a:lnSpc>
                <a:spcPct val="120000"/>
              </a:lnSpc>
              <a:buNone/>
            </a:pPr>
            <a:r>
              <a:rPr lang="en-US" altLang="ja-JP" sz="1700" b="1" dirty="0">
                <a:solidFill>
                  <a:srgbClr val="0070C0"/>
                </a:solidFill>
                <a:latin typeface="游ゴシック Medium" panose="020B0500000000000000" pitchFamily="50" charset="-128"/>
                <a:ea typeface="游ゴシック Medium" panose="020B0500000000000000" pitchFamily="50" charset="-128"/>
              </a:rPr>
              <a:t>【</a:t>
            </a:r>
            <a:r>
              <a:rPr lang="ja-JP" altLang="en-US" sz="1700" b="1" dirty="0">
                <a:solidFill>
                  <a:srgbClr val="0070C0"/>
                </a:solidFill>
                <a:latin typeface="游ゴシック Medium" panose="020B0500000000000000" pitchFamily="50" charset="-128"/>
                <a:ea typeface="游ゴシック Medium" panose="020B0500000000000000" pitchFamily="50" charset="-128"/>
              </a:rPr>
              <a:t>新型感染症の感染拡大を契機とした変化</a:t>
            </a:r>
            <a:r>
              <a:rPr lang="en-US" altLang="ja-JP" sz="1700" b="1" dirty="0">
                <a:solidFill>
                  <a:srgbClr val="0070C0"/>
                </a:solidFill>
                <a:latin typeface="游ゴシック Medium" panose="020B0500000000000000" pitchFamily="50" charset="-128"/>
                <a:ea typeface="游ゴシック Medium" panose="020B0500000000000000" pitchFamily="50" charset="-128"/>
              </a:rPr>
              <a:t>】</a:t>
            </a:r>
            <a:br>
              <a:rPr lang="en-US" altLang="ja-JP" sz="1700" b="1" dirty="0">
                <a:solidFill>
                  <a:srgbClr val="0070C0"/>
                </a:solidFill>
                <a:latin typeface="游ゴシック Medium" panose="020B0500000000000000" pitchFamily="50" charset="-128"/>
                <a:ea typeface="游ゴシック Medium" panose="020B0500000000000000" pitchFamily="50" charset="-128"/>
              </a:rPr>
            </a:br>
            <a:r>
              <a:rPr lang="en-US" altLang="ja-JP" sz="1700" b="1" dirty="0">
                <a:solidFill>
                  <a:srgbClr val="0070C0"/>
                </a:solidFill>
                <a:latin typeface="游ゴシック Medium" panose="020B0500000000000000" pitchFamily="50" charset="-128"/>
                <a:ea typeface="游ゴシック Medium" panose="020B0500000000000000" pitchFamily="50" charset="-128"/>
              </a:rPr>
              <a:t>  </a:t>
            </a:r>
            <a:r>
              <a:rPr lang="ja-JP" altLang="en-US" sz="1700" b="1" dirty="0">
                <a:solidFill>
                  <a:srgbClr val="0070C0"/>
                </a:solidFill>
                <a:latin typeface="游ゴシック Medium" panose="020B0500000000000000" pitchFamily="50" charset="-128"/>
                <a:ea typeface="游ゴシック Medium" panose="020B0500000000000000" pitchFamily="50" charset="-128"/>
              </a:rPr>
              <a:t>移住や関係人口創出等による地域活性化（茨城県）</a:t>
            </a:r>
            <a:br>
              <a:rPr lang="ja-JP" altLang="en-US" sz="1700" b="1" dirty="0">
                <a:solidFill>
                  <a:srgbClr val="0070C0"/>
                </a:solidFill>
                <a:latin typeface="游ゴシック Medium" panose="020B0500000000000000" pitchFamily="50" charset="-128"/>
                <a:ea typeface="游ゴシック Medium" panose="020B0500000000000000" pitchFamily="50" charset="-128"/>
              </a:rPr>
            </a:br>
            <a:r>
              <a:rPr lang="en-US" altLang="ja-JP" sz="1700" b="1" dirty="0">
                <a:solidFill>
                  <a:srgbClr val="0070C0"/>
                </a:solidFill>
                <a:latin typeface="游ゴシック Medium" panose="020B0500000000000000" pitchFamily="50" charset="-128"/>
                <a:ea typeface="游ゴシック Medium" panose="020B0500000000000000" pitchFamily="50" charset="-128"/>
              </a:rPr>
              <a:t>【</a:t>
            </a:r>
            <a:r>
              <a:rPr lang="ja-JP" altLang="en-US" sz="1700" b="1" dirty="0">
                <a:solidFill>
                  <a:srgbClr val="0070C0"/>
                </a:solidFill>
                <a:latin typeface="游ゴシック Medium" panose="020B0500000000000000" pitchFamily="50" charset="-128"/>
                <a:ea typeface="游ゴシック Medium" panose="020B0500000000000000" pitchFamily="50" charset="-128"/>
              </a:rPr>
              <a:t>ハード・ソフト一体となった防災・減災対策による安全・安心の確保</a:t>
            </a:r>
            <a:r>
              <a:rPr lang="en-US" altLang="ja-JP" sz="1700" b="1" dirty="0">
                <a:solidFill>
                  <a:srgbClr val="0070C0"/>
                </a:solidFill>
                <a:latin typeface="游ゴシック Medium" panose="020B0500000000000000" pitchFamily="50" charset="-128"/>
                <a:ea typeface="游ゴシック Medium" panose="020B0500000000000000" pitchFamily="50" charset="-128"/>
              </a:rPr>
              <a:t>】</a:t>
            </a:r>
            <a:br>
              <a:rPr lang="en-US" altLang="ja-JP" sz="1700" b="1" dirty="0">
                <a:solidFill>
                  <a:srgbClr val="0070C0"/>
                </a:solidFill>
                <a:latin typeface="游ゴシック Medium" panose="020B0500000000000000" pitchFamily="50" charset="-128"/>
                <a:ea typeface="游ゴシック Medium" panose="020B0500000000000000" pitchFamily="50" charset="-128"/>
              </a:rPr>
            </a:br>
            <a:r>
              <a:rPr lang="en-US" altLang="ja-JP" sz="1700" b="1" dirty="0">
                <a:solidFill>
                  <a:srgbClr val="0070C0"/>
                </a:solidFill>
                <a:latin typeface="游ゴシック Medium" panose="020B0500000000000000" pitchFamily="50" charset="-128"/>
                <a:ea typeface="游ゴシック Medium" panose="020B0500000000000000" pitchFamily="50" charset="-128"/>
              </a:rPr>
              <a:t>  </a:t>
            </a:r>
            <a:r>
              <a:rPr lang="ja-JP" altLang="en-US" sz="1700" b="1" dirty="0">
                <a:solidFill>
                  <a:srgbClr val="0070C0"/>
                </a:solidFill>
                <a:latin typeface="游ゴシック Medium" panose="020B0500000000000000" pitchFamily="50" charset="-128"/>
                <a:ea typeface="游ゴシック Medium" panose="020B0500000000000000" pitchFamily="50" charset="-128"/>
              </a:rPr>
              <a:t>大規模水害に備えた高台まちづくり（東京都葛飾区）</a:t>
            </a:r>
          </a:p>
          <a:p>
            <a:pPr marL="0" indent="0">
              <a:buNone/>
            </a:pPr>
            <a:endParaRPr lang="ja-JP" altLang="en-US" b="1" dirty="0"/>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407963" y="0"/>
            <a:ext cx="7886700" cy="1308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solidFill>
                  <a:srgbClr val="00CCFF"/>
                </a:solidFill>
                <a:latin typeface="HG丸ｺﾞｼｯｸM-PRO" panose="020F0600000000000000" pitchFamily="50" charset="-128"/>
                <a:ea typeface="HG丸ｺﾞｼｯｸM-PRO" panose="020F0600000000000000" pitchFamily="50" charset="-128"/>
              </a:rPr>
              <a:t>　</a:t>
            </a:r>
            <a:r>
              <a:rPr lang="ja-JP" altLang="ja-JP" sz="2200" b="1" dirty="0" smtClean="0">
                <a:solidFill>
                  <a:srgbClr val="7030A0"/>
                </a:solidFill>
                <a:latin typeface="+mn-ea"/>
                <a:ea typeface="+mn-ea"/>
              </a:rPr>
              <a:t>３－</a:t>
            </a:r>
            <a:r>
              <a:rPr lang="ja-JP" altLang="en-US" sz="2200" b="1" dirty="0" smtClean="0">
                <a:solidFill>
                  <a:srgbClr val="7030A0"/>
                </a:solidFill>
                <a:latin typeface="+mn-ea"/>
                <a:ea typeface="+mn-ea"/>
              </a:rPr>
              <a:t>５</a:t>
            </a:r>
            <a:r>
              <a:rPr lang="ja-JP" altLang="ja-JP" sz="2200" b="1" dirty="0" smtClean="0">
                <a:solidFill>
                  <a:srgbClr val="7030A0"/>
                </a:solidFill>
                <a:latin typeface="+mn-ea"/>
                <a:ea typeface="+mn-ea"/>
              </a:rPr>
              <a:t>　</a:t>
            </a:r>
            <a:r>
              <a:rPr lang="ja-JP" altLang="en-US" sz="2200" b="1" dirty="0" smtClean="0">
                <a:solidFill>
                  <a:srgbClr val="7030A0"/>
                </a:solidFill>
                <a:latin typeface="+mn-ea"/>
                <a:ea typeface="+mn-ea"/>
              </a:rPr>
              <a:t>⑤現代の首都圏のすがた（首都圏白書）</a:t>
            </a:r>
            <a:r>
              <a:rPr lang="ja-JP" altLang="ja-JP" b="1" dirty="0" smtClean="0"/>
              <a:t>　</a:t>
            </a:r>
            <a:r>
              <a:rPr lang="ja-JP" altLang="en-US" sz="3600" b="1" dirty="0" smtClean="0">
                <a:latin typeface="HG丸ｺﾞｼｯｸM-PRO" panose="020F0600000000000000" pitchFamily="50" charset="-128"/>
                <a:ea typeface="HG丸ｺﾞｼｯｸM-PRO" panose="020F0600000000000000" pitchFamily="50" charset="-128"/>
              </a:rPr>
              <a:t/>
            </a:r>
            <a:br>
              <a:rPr lang="ja-JP" altLang="en-US" sz="3600" b="1" dirty="0" smtClean="0">
                <a:latin typeface="HG丸ｺﾞｼｯｸM-PRO" panose="020F0600000000000000" pitchFamily="50" charset="-128"/>
                <a:ea typeface="HG丸ｺﾞｼｯｸM-PRO" panose="020F0600000000000000" pitchFamily="50" charset="-128"/>
              </a:rPr>
            </a:br>
            <a:r>
              <a:rPr lang="ja-JP" altLang="en-US" sz="3200" b="1" dirty="0" smtClean="0">
                <a:latin typeface="HG丸ｺﾞｼｯｸM-PRO" panose="020F0600000000000000" pitchFamily="50" charset="-128"/>
                <a:ea typeface="HG丸ｺﾞｼｯｸM-PRO" panose="020F0600000000000000" pitchFamily="50" charset="-128"/>
              </a:rPr>
              <a:t>　　　　</a:t>
            </a:r>
            <a:r>
              <a:rPr lang="ja-JP" altLang="en-US" sz="2700" b="1" dirty="0" smtClean="0">
                <a:solidFill>
                  <a:srgbClr val="FF0000"/>
                </a:solidFill>
                <a:latin typeface="+mn-ea"/>
                <a:ea typeface="+mn-ea"/>
              </a:rPr>
              <a:t>令和３年版</a:t>
            </a:r>
            <a:r>
              <a:rPr lang="ja-JP" altLang="ja-JP" sz="2700" b="1" dirty="0" smtClean="0">
                <a:solidFill>
                  <a:srgbClr val="FF0000"/>
                </a:solidFill>
                <a:latin typeface="+mn-ea"/>
                <a:ea typeface="+mn-ea"/>
              </a:rPr>
              <a:t>「</a:t>
            </a:r>
            <a:r>
              <a:rPr lang="ja-JP" altLang="en-US" sz="2700" b="1" dirty="0" smtClean="0">
                <a:solidFill>
                  <a:srgbClr val="FF0000"/>
                </a:solidFill>
                <a:latin typeface="+mn-ea"/>
                <a:ea typeface="+mn-ea"/>
              </a:rPr>
              <a:t>首都圏白書</a:t>
            </a:r>
            <a:r>
              <a:rPr lang="ja-JP" altLang="ja-JP" sz="2700" b="1" dirty="0" smtClean="0">
                <a:solidFill>
                  <a:srgbClr val="FF0000"/>
                </a:solidFill>
                <a:latin typeface="+mn-ea"/>
                <a:ea typeface="+mn-ea"/>
              </a:rPr>
              <a:t>」</a:t>
            </a:r>
            <a:endParaRPr lang="ja-JP" altLang="en-US" sz="2700" b="1" dirty="0">
              <a:solidFill>
                <a:srgbClr val="FF0000"/>
              </a:solidFill>
              <a:latin typeface="+mn-ea"/>
              <a:ea typeface="+mn-ea"/>
            </a:endParaRPr>
          </a:p>
        </p:txBody>
      </p:sp>
      <p:sp>
        <p:nvSpPr>
          <p:cNvPr id="2" name="タイトル 1"/>
          <p:cNvSpPr>
            <a:spLocks noGrp="1"/>
          </p:cNvSpPr>
          <p:nvPr>
            <p:ph type="title"/>
          </p:nvPr>
        </p:nvSpPr>
        <p:spPr>
          <a:xfrm>
            <a:off x="601756" y="0"/>
            <a:ext cx="7886700" cy="1325563"/>
          </a:xfrm>
        </p:spPr>
        <p:txBody>
          <a:bodyPr/>
          <a:lstStyle/>
          <a:p>
            <a:r>
              <a:rPr kumimoji="1" lang="ja-JP" altLang="en-US" dirty="0" smtClean="0"/>
              <a:t>　　　　　　</a:t>
            </a:r>
            <a:endParaRPr kumimoji="1" lang="ja-JP" altLang="en-US" dirty="0"/>
          </a:p>
        </p:txBody>
      </p:sp>
    </p:spTree>
    <p:extLst>
      <p:ext uri="{BB962C8B-B14F-4D97-AF65-F5344CB8AC3E}">
        <p14:creationId xmlns:p14="http://schemas.microsoft.com/office/powerpoint/2010/main" val="167238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389500" y="0"/>
            <a:ext cx="8856726" cy="1636005"/>
          </a:xfrm>
        </p:spPr>
        <p:txBody>
          <a:bodyPr>
            <a:normAutofit fontScale="90000"/>
          </a:bodyPr>
          <a:lstStyle/>
          <a:p>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a:t>
            </a:r>
            <a:r>
              <a:rPr lang="ja-JP" altLang="en-US" sz="2000" b="1" dirty="0">
                <a:solidFill>
                  <a:srgbClr val="00CCFF"/>
                </a:solidFill>
              </a:rPr>
              <a:t>や</a:t>
            </a:r>
            <a:r>
              <a:rPr lang="ja-JP" altLang="ja-JP" sz="2000" b="1" dirty="0">
                <a:solidFill>
                  <a:srgbClr val="00CCFF"/>
                </a:solidFill>
              </a:rPr>
              <a:t>地理情報</a:t>
            </a:r>
            <a:r>
              <a:rPr lang="ja-JP" altLang="en-US" sz="2000" b="1" dirty="0">
                <a:solidFill>
                  <a:srgbClr val="00CCFF"/>
                </a:solidFill>
              </a:rPr>
              <a:t>システム</a:t>
            </a:r>
            <a:r>
              <a:rPr lang="ja-JP" altLang="ja-JP" sz="2000" b="1" dirty="0">
                <a:solidFill>
                  <a:srgbClr val="00CCFF"/>
                </a:solidFill>
              </a:rPr>
              <a:t>で</a:t>
            </a:r>
            <a:r>
              <a:rPr lang="ja-JP" altLang="en-US" sz="2000" b="1" dirty="0">
                <a:solidFill>
                  <a:srgbClr val="00CCFF"/>
                </a:solidFill>
              </a:rPr>
              <a:t>捉え</a:t>
            </a:r>
            <a:r>
              <a:rPr lang="ja-JP" altLang="ja-JP" sz="2000" b="1" dirty="0">
                <a:solidFill>
                  <a:srgbClr val="00CCFF"/>
                </a:solidFill>
              </a:rPr>
              <a:t>る</a:t>
            </a:r>
            <a:r>
              <a:rPr lang="ja-JP" altLang="en-US" sz="2000" b="1" dirty="0">
                <a:solidFill>
                  <a:srgbClr val="00CCFF"/>
                </a:solidFill>
              </a:rPr>
              <a:t>現代</a:t>
            </a:r>
            <a:r>
              <a:rPr lang="ja-JP" altLang="en-US" sz="2000" b="1" dirty="0" smtClean="0">
                <a:solidFill>
                  <a:srgbClr val="00CCFF"/>
                </a:solidFill>
              </a:rPr>
              <a:t>世界</a:t>
            </a:r>
            <a:r>
              <a:rPr lang="ja-JP" altLang="ja-JP" sz="2000" b="1" dirty="0" smtClean="0">
                <a:solidFill>
                  <a:srgbClr val="00CCFF"/>
                </a:solidFill>
              </a:rPr>
              <a:t>」</a:t>
            </a:r>
            <a:r>
              <a:rPr lang="ja-JP" altLang="en-US" sz="2000" b="1" dirty="0">
                <a:solidFill>
                  <a:srgbClr val="00CCFF"/>
                </a:solidFill>
              </a:rPr>
              <a:t/>
            </a:r>
            <a:br>
              <a:rPr lang="ja-JP" altLang="en-US" sz="2000" b="1" dirty="0">
                <a:solidFill>
                  <a:srgbClr val="00CCFF"/>
                </a:solidFill>
              </a:rPr>
            </a:br>
            <a:r>
              <a:rPr lang="ja-JP" altLang="en-US" sz="2000" b="1" dirty="0">
                <a:solidFill>
                  <a:srgbClr val="FF0000"/>
                </a:solidFill>
                <a:latin typeface="+mn-ea"/>
                <a:ea typeface="+mn-ea"/>
              </a:rPr>
              <a:t/>
            </a:r>
            <a:br>
              <a:rPr lang="ja-JP" altLang="en-US" sz="2000" b="1" dirty="0">
                <a:solidFill>
                  <a:srgbClr val="FF0000"/>
                </a:solidFill>
                <a:latin typeface="+mn-ea"/>
                <a:ea typeface="+mn-ea"/>
              </a:rPr>
            </a:br>
            <a:r>
              <a:rPr lang="ja-JP" altLang="ja-JP" sz="2800" b="1" dirty="0">
                <a:latin typeface="+mn-ea"/>
                <a:ea typeface="+mn-ea"/>
              </a:rPr>
              <a:t> </a:t>
            </a:r>
            <a:r>
              <a:rPr lang="ja-JP" altLang="ja-JP" sz="2800" b="1" dirty="0">
                <a:solidFill>
                  <a:srgbClr val="FF0000"/>
                </a:solidFill>
                <a:latin typeface="+mn-ea"/>
                <a:ea typeface="+mn-ea"/>
              </a:rPr>
              <a:t>１－</a:t>
            </a:r>
            <a:r>
              <a:rPr lang="ja-JP" altLang="en-US" sz="2800" b="1" dirty="0">
                <a:solidFill>
                  <a:srgbClr val="FF0000"/>
                </a:solidFill>
                <a:latin typeface="+mn-ea"/>
                <a:ea typeface="+mn-ea"/>
              </a:rPr>
              <a:t>３　日本の歴史</a:t>
            </a:r>
            <a:r>
              <a:rPr lang="en-US" altLang="ja-JP" sz="2800" b="1" dirty="0">
                <a:solidFill>
                  <a:srgbClr val="FF0000"/>
                </a:solidFill>
                <a:latin typeface="+mn-ea"/>
                <a:ea typeface="+mn-ea"/>
              </a:rPr>
              <a:t>GIS</a:t>
            </a:r>
            <a:r>
              <a:rPr lang="ja-JP" altLang="en-US" sz="2800" b="1" dirty="0">
                <a:solidFill>
                  <a:srgbClr val="FF0000"/>
                </a:solidFill>
                <a:latin typeface="+mn-ea"/>
                <a:ea typeface="+mn-ea"/>
              </a:rPr>
              <a:t>プラットフォームの構築</a:t>
            </a:r>
            <a:br>
              <a:rPr lang="ja-JP" altLang="en-US" sz="2800" b="1" dirty="0">
                <a:solidFill>
                  <a:srgbClr val="FF0000"/>
                </a:solidFill>
                <a:latin typeface="+mn-ea"/>
                <a:ea typeface="+mn-ea"/>
              </a:rPr>
            </a:br>
            <a:r>
              <a:rPr lang="ja-JP" altLang="en-US" sz="2800" b="1" dirty="0">
                <a:solidFill>
                  <a:srgbClr val="FF0000"/>
                </a:solidFill>
                <a:latin typeface="+mn-ea"/>
                <a:ea typeface="+mn-ea"/>
              </a:rPr>
              <a:t>　　　</a:t>
            </a:r>
            <a:r>
              <a:rPr lang="ja-JP" altLang="en-US" sz="2200" b="1" dirty="0">
                <a:solidFill>
                  <a:srgbClr val="FF0000"/>
                </a:solidFill>
                <a:latin typeface="+mn-ea"/>
                <a:ea typeface="+mn-ea"/>
              </a:rPr>
              <a:t>②</a:t>
            </a:r>
            <a:r>
              <a:rPr lang="ja-JP" altLang="ja-JP" sz="2200" b="1" dirty="0">
                <a:solidFill>
                  <a:srgbClr val="FF0000"/>
                </a:solidFill>
                <a:latin typeface="+mn-ea"/>
                <a:ea typeface="+mn-ea"/>
              </a:rPr>
              <a:t> 「日本版</a:t>
            </a:r>
            <a:r>
              <a:rPr lang="en-US" altLang="ja-JP" sz="2200" b="1" dirty="0">
                <a:solidFill>
                  <a:srgbClr val="FF0000"/>
                </a:solidFill>
                <a:latin typeface="+mn-ea"/>
                <a:ea typeface="+mn-ea"/>
              </a:rPr>
              <a:t>Map </a:t>
            </a:r>
            <a:r>
              <a:rPr lang="en-US" altLang="ja-JP" sz="2200" b="1" dirty="0" err="1">
                <a:solidFill>
                  <a:srgbClr val="FF0000"/>
                </a:solidFill>
                <a:latin typeface="+mn-ea"/>
                <a:ea typeface="+mn-ea"/>
              </a:rPr>
              <a:t>Warper</a:t>
            </a:r>
            <a:r>
              <a:rPr lang="ja-JP" altLang="ja-JP" sz="2200" b="1" dirty="0">
                <a:solidFill>
                  <a:srgbClr val="FF0000"/>
                </a:solidFill>
                <a:latin typeface="+mn-ea"/>
                <a:ea typeface="+mn-ea"/>
              </a:rPr>
              <a:t>」</a:t>
            </a:r>
            <a:r>
              <a:rPr lang="ja-JP" altLang="en-US" sz="2800" b="1" dirty="0">
                <a:solidFill>
                  <a:srgbClr val="FF0000"/>
                </a:solidFill>
                <a:latin typeface="+mn-ea"/>
                <a:ea typeface="+mn-ea"/>
              </a:rPr>
              <a:t>　　　　</a:t>
            </a:r>
            <a:r>
              <a:rPr lang="ja-JP" altLang="en-US" sz="2800" b="1" dirty="0">
                <a:latin typeface="+mn-ea"/>
                <a:ea typeface="+mn-ea"/>
              </a:rPr>
              <a:t>　　　　</a:t>
            </a:r>
            <a:r>
              <a:rPr lang="ja-JP" altLang="en-US" sz="2200" b="1" dirty="0">
                <a:latin typeface="+mn-ea"/>
                <a:ea typeface="+mn-ea"/>
              </a:rPr>
              <a:t>立命館大学</a:t>
            </a:r>
            <a:r>
              <a:rPr lang="ja-JP" altLang="ja-JP" sz="2700" b="1" dirty="0">
                <a:latin typeface="+mn-ea"/>
                <a:ea typeface="+mn-ea"/>
              </a:rPr>
              <a:t>　　</a:t>
            </a:r>
            <a:r>
              <a:rPr lang="ja-JP" altLang="ja-JP" b="1" dirty="0">
                <a:latin typeface="+mn-ea"/>
                <a:ea typeface="+mn-ea"/>
              </a:rPr>
              <a:t>　　</a:t>
            </a:r>
            <a:r>
              <a:rPr kumimoji="1" lang="ja-JP" altLang="en-US" sz="3600" b="1" dirty="0">
                <a:latin typeface="+mn-ea"/>
                <a:ea typeface="+mn-ea"/>
              </a:rPr>
              <a:t/>
            </a:r>
            <a:br>
              <a:rPr kumimoji="1" lang="ja-JP" altLang="en-US" sz="3600" b="1" dirty="0">
                <a:latin typeface="+mn-ea"/>
                <a:ea typeface="+mn-ea"/>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11712" y="1668293"/>
            <a:ext cx="7886700" cy="4806999"/>
          </a:xfrm>
        </p:spPr>
        <p:txBody>
          <a:bodyPr>
            <a:normAutofit fontScale="92500"/>
          </a:bodyPr>
          <a:lstStyle/>
          <a:p>
            <a:pPr marL="0" indent="0">
              <a:buNone/>
            </a:pPr>
            <a:endParaRPr lang="ja-JP" altLang="en-US" sz="2000" b="1" dirty="0">
              <a:latin typeface="+mn-ea"/>
            </a:endParaRPr>
          </a:p>
          <a:p>
            <a:pPr marL="0" indent="0">
              <a:buNone/>
            </a:pPr>
            <a:r>
              <a:rPr lang="en-US" altLang="ja-JP" sz="2000" b="1" dirty="0">
                <a:latin typeface="+mn-ea"/>
              </a:rPr>
              <a:t>【</a:t>
            </a:r>
            <a:r>
              <a:rPr lang="ja-JP" altLang="en-US" sz="2000" b="1" dirty="0">
                <a:latin typeface="+mn-ea"/>
              </a:rPr>
              <a:t>リンク</a:t>
            </a:r>
            <a:r>
              <a:rPr lang="en-US" altLang="ja-JP" sz="2000" b="1" dirty="0">
                <a:latin typeface="+mn-ea"/>
              </a:rPr>
              <a:t>】</a:t>
            </a:r>
            <a:r>
              <a:rPr lang="en-US" altLang="ja-JP" sz="2000" u="sng" dirty="0">
                <a:hlinkClick r:id="rId2"/>
              </a:rPr>
              <a:t>https://mapwarper.h-gis.jp/</a:t>
            </a:r>
            <a:endParaRPr lang="ja-JP" altLang="en-US" sz="2000" dirty="0"/>
          </a:p>
          <a:p>
            <a:pPr marL="0" indent="0">
              <a:buNone/>
            </a:pPr>
            <a:endParaRPr lang="ja-JP" altLang="en-US" sz="2000" b="1" dirty="0">
              <a:latin typeface="+mn-ea"/>
            </a:endParaRPr>
          </a:p>
          <a:p>
            <a:pPr marL="0" indent="0">
              <a:buNone/>
            </a:pPr>
            <a:r>
              <a:rPr lang="ja-JP" altLang="ja-JP" sz="2000" b="1" dirty="0">
                <a:latin typeface="+mn-ea"/>
              </a:rPr>
              <a:t>「日本版</a:t>
            </a:r>
            <a:r>
              <a:rPr lang="en-US" altLang="ja-JP" sz="2000" b="1" dirty="0">
                <a:latin typeface="+mn-ea"/>
              </a:rPr>
              <a:t>Map </a:t>
            </a:r>
            <a:r>
              <a:rPr lang="en-US" altLang="ja-JP" sz="2000" b="1" dirty="0" err="1">
                <a:latin typeface="+mn-ea"/>
              </a:rPr>
              <a:t>Warper</a:t>
            </a:r>
            <a:r>
              <a:rPr lang="ja-JP" altLang="ja-JP" sz="2000" b="1" dirty="0">
                <a:latin typeface="+mn-ea"/>
              </a:rPr>
              <a:t>」は、</a:t>
            </a:r>
            <a:r>
              <a:rPr lang="en-US" altLang="ja-JP" sz="2000" b="1" dirty="0">
                <a:latin typeface="+mn-ea"/>
              </a:rPr>
              <a:t>Tim Waters</a:t>
            </a:r>
            <a:r>
              <a:rPr lang="ja-JP" altLang="ja-JP" sz="2000" b="1" dirty="0">
                <a:latin typeface="+mn-ea"/>
              </a:rPr>
              <a:t>氏が開発した地図を共有して公開するためのオープンソースのウェブアプリケーションの「</a:t>
            </a:r>
            <a:r>
              <a:rPr lang="en-US" altLang="ja-JP" sz="2000" b="1" dirty="0">
                <a:latin typeface="+mn-ea"/>
              </a:rPr>
              <a:t>Map </a:t>
            </a:r>
            <a:r>
              <a:rPr lang="en-US" altLang="ja-JP" sz="2000" b="1" dirty="0" err="1">
                <a:latin typeface="+mn-ea"/>
              </a:rPr>
              <a:t>Warper</a:t>
            </a:r>
            <a:r>
              <a:rPr lang="ja-JP" altLang="ja-JP" sz="2000" b="1" dirty="0">
                <a:latin typeface="+mn-ea"/>
              </a:rPr>
              <a:t>」の日本版です。</a:t>
            </a:r>
            <a:r>
              <a:rPr lang="ja-JP" altLang="en-US" sz="2000" b="1" dirty="0">
                <a:latin typeface="+mn-ea"/>
              </a:rPr>
              <a:t>　</a:t>
            </a:r>
            <a:r>
              <a:rPr lang="ja-JP" altLang="ja-JP" sz="2000" b="1" dirty="0">
                <a:latin typeface="+mn-ea"/>
              </a:rPr>
              <a:t>特に日本関連の地図が収集されています。</a:t>
            </a:r>
            <a:endParaRPr lang="ja-JP" altLang="en-US" sz="2000" b="1" dirty="0">
              <a:latin typeface="+mn-ea"/>
            </a:endParaRPr>
          </a:p>
          <a:p>
            <a:pPr marL="0" indent="0">
              <a:buNone/>
            </a:pPr>
            <a:r>
              <a:rPr lang="ja-JP" altLang="en-US" sz="2000" b="1" dirty="0">
                <a:latin typeface="+mn-ea"/>
              </a:rPr>
              <a:t>　</a:t>
            </a:r>
            <a:r>
              <a:rPr lang="ja-JP" altLang="ja-JP" sz="2000" b="1" dirty="0">
                <a:latin typeface="+mn-ea"/>
              </a:rPr>
              <a:t>このアプリケーションの特徴の一つとして、</a:t>
            </a:r>
            <a:r>
              <a:rPr lang="en-US" altLang="ja-JP" sz="2000" b="1" dirty="0">
                <a:latin typeface="+mn-ea"/>
              </a:rPr>
              <a:t>Web</a:t>
            </a:r>
            <a:r>
              <a:rPr lang="ja-JP" altLang="ja-JP" sz="2000" b="1" dirty="0">
                <a:latin typeface="+mn-ea"/>
              </a:rPr>
              <a:t>上で誰でもジオリファレンスすることができるという点があげられ、ジオリファレンスされた地図は、現在の地図と重ね合わせて比較することができます。</a:t>
            </a:r>
            <a:endParaRPr lang="ja-JP" altLang="en-US" sz="2000" b="1" dirty="0">
              <a:latin typeface="+mn-ea"/>
            </a:endParaRPr>
          </a:p>
          <a:p>
            <a:pPr marL="0" indent="0">
              <a:buNone/>
            </a:pPr>
            <a:r>
              <a:rPr lang="ja-JP" altLang="en-US" sz="2000" b="1" dirty="0">
                <a:latin typeface="+mn-ea"/>
              </a:rPr>
              <a:t>　</a:t>
            </a:r>
            <a:r>
              <a:rPr lang="ja-JP" altLang="ja-JP" sz="2000" b="1" dirty="0">
                <a:latin typeface="+mn-ea"/>
              </a:rPr>
              <a:t>このアプリケーションにおいては、アップロードされた地図の空間参照情報、タイトル、ノート、メタデータなどの検索や、地図上の特定範囲や発行年に基づく時空間での検索が可能です。</a:t>
            </a:r>
            <a:endParaRPr lang="ja-JP" altLang="en-US" sz="2000" b="1" dirty="0">
              <a:latin typeface="+mn-ea"/>
            </a:endParaRPr>
          </a:p>
          <a:p>
            <a:pPr marL="0" indent="0">
              <a:buNone/>
            </a:pPr>
            <a:r>
              <a:rPr lang="ja-JP" altLang="en-US" sz="2000" b="1" dirty="0">
                <a:latin typeface="+mn-ea"/>
              </a:rPr>
              <a:t>　</a:t>
            </a:r>
            <a:r>
              <a:rPr lang="ja-JP" altLang="ja-JP" sz="2000" b="1" dirty="0">
                <a:latin typeface="+mn-ea"/>
              </a:rPr>
              <a:t>また、「日本版</a:t>
            </a:r>
            <a:r>
              <a:rPr lang="en-US" altLang="ja-JP" sz="2000" b="1" dirty="0">
                <a:latin typeface="+mn-ea"/>
              </a:rPr>
              <a:t>Map </a:t>
            </a:r>
            <a:r>
              <a:rPr lang="en-US" altLang="ja-JP" sz="2000" b="1" dirty="0" err="1">
                <a:latin typeface="+mn-ea"/>
              </a:rPr>
              <a:t>Warper</a:t>
            </a:r>
            <a:r>
              <a:rPr lang="ja-JP" altLang="ja-JP" sz="2000" b="1" dirty="0">
                <a:latin typeface="+mn-ea"/>
              </a:rPr>
              <a:t>」にアップロードされている地図は、</a:t>
            </a:r>
            <a:r>
              <a:rPr lang="en-US" altLang="ja-JP" sz="2000" b="1" dirty="0" err="1">
                <a:latin typeface="+mn-ea"/>
              </a:rPr>
              <a:t>GeoTIFF</a:t>
            </a:r>
            <a:r>
              <a:rPr lang="ja-JP" altLang="ja-JP" sz="2000" b="1" dirty="0" err="1">
                <a:latin typeface="+mn-ea"/>
              </a:rPr>
              <a:t>、</a:t>
            </a:r>
            <a:r>
              <a:rPr lang="en-US" altLang="ja-JP" sz="2000" b="1" dirty="0">
                <a:latin typeface="+mn-ea"/>
              </a:rPr>
              <a:t>WMS</a:t>
            </a:r>
            <a:r>
              <a:rPr lang="ja-JP" altLang="ja-JP" sz="2000" b="1" dirty="0" err="1">
                <a:latin typeface="+mn-ea"/>
              </a:rPr>
              <a:t>、</a:t>
            </a:r>
            <a:r>
              <a:rPr lang="en-US" altLang="ja-JP" sz="2000" b="1" dirty="0">
                <a:latin typeface="+mn-ea"/>
              </a:rPr>
              <a:t>XYZ</a:t>
            </a:r>
            <a:r>
              <a:rPr lang="ja-JP" altLang="ja-JP" sz="2000" b="1" dirty="0">
                <a:latin typeface="+mn-ea"/>
              </a:rPr>
              <a:t>タイルなど、様々な形式に変換して共有することができます。</a:t>
            </a:r>
            <a:endParaRPr lang="ja-JP" altLang="ja-JP" dirty="0"/>
          </a:p>
        </p:txBody>
      </p:sp>
    </p:spTree>
    <p:extLst>
      <p:ext uri="{BB962C8B-B14F-4D97-AF65-F5344CB8AC3E}">
        <p14:creationId xmlns:p14="http://schemas.microsoft.com/office/powerpoint/2010/main" val="381123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389500" y="0"/>
            <a:ext cx="8856726" cy="1636005"/>
          </a:xfrm>
        </p:spPr>
        <p:txBody>
          <a:bodyPr>
            <a:normAutofit fontScale="90000"/>
          </a:bodyPr>
          <a:lstStyle/>
          <a:p>
            <a:pPr lvl="0"/>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a:t>
            </a:r>
            <a:r>
              <a:rPr lang="ja-JP" altLang="en-US" sz="2000" b="1" dirty="0">
                <a:solidFill>
                  <a:srgbClr val="00CCFF"/>
                </a:solidFill>
              </a:rPr>
              <a:t>や</a:t>
            </a:r>
            <a:r>
              <a:rPr lang="ja-JP" altLang="ja-JP" sz="2000" b="1" dirty="0">
                <a:solidFill>
                  <a:srgbClr val="00CCFF"/>
                </a:solidFill>
              </a:rPr>
              <a:t>地理情報</a:t>
            </a:r>
            <a:r>
              <a:rPr lang="ja-JP" altLang="en-US" sz="2000" b="1" dirty="0">
                <a:solidFill>
                  <a:srgbClr val="00CCFF"/>
                </a:solidFill>
              </a:rPr>
              <a:t>システム</a:t>
            </a:r>
            <a:r>
              <a:rPr lang="ja-JP" altLang="ja-JP" sz="2000" b="1" dirty="0">
                <a:solidFill>
                  <a:srgbClr val="00CCFF"/>
                </a:solidFill>
              </a:rPr>
              <a:t>で</a:t>
            </a:r>
            <a:r>
              <a:rPr lang="ja-JP" altLang="en-US" sz="2000" b="1" dirty="0">
                <a:solidFill>
                  <a:srgbClr val="00CCFF"/>
                </a:solidFill>
              </a:rPr>
              <a:t>捉え</a:t>
            </a:r>
            <a:r>
              <a:rPr lang="ja-JP" altLang="ja-JP" sz="2000" b="1" dirty="0">
                <a:solidFill>
                  <a:srgbClr val="00CCFF"/>
                </a:solidFill>
              </a:rPr>
              <a:t>る</a:t>
            </a:r>
            <a:r>
              <a:rPr lang="ja-JP" altLang="en-US" sz="2000" b="1" dirty="0">
                <a:solidFill>
                  <a:srgbClr val="00CCFF"/>
                </a:solidFill>
              </a:rPr>
              <a:t>現代</a:t>
            </a:r>
            <a:r>
              <a:rPr lang="ja-JP" altLang="en-US" sz="2000" b="1" dirty="0" smtClean="0">
                <a:solidFill>
                  <a:srgbClr val="00CCFF"/>
                </a:solidFill>
              </a:rPr>
              <a:t>世界</a:t>
            </a:r>
            <a:r>
              <a:rPr lang="ja-JP" altLang="ja-JP" sz="2000" b="1" dirty="0" smtClean="0">
                <a:solidFill>
                  <a:srgbClr val="00CCFF"/>
                </a:solidFill>
              </a:rPr>
              <a:t>」</a:t>
            </a:r>
            <a:r>
              <a:rPr lang="ja-JP" altLang="en-US" sz="2000" b="1" dirty="0">
                <a:solidFill>
                  <a:srgbClr val="00CCFF"/>
                </a:solidFill>
              </a:rPr>
              <a:t/>
            </a:r>
            <a:br>
              <a:rPr lang="ja-JP" altLang="en-US" sz="2000" b="1" dirty="0">
                <a:solidFill>
                  <a:srgbClr val="00CCFF"/>
                </a:solidFill>
              </a:rPr>
            </a:br>
            <a:r>
              <a:rPr lang="ja-JP" altLang="en-US" sz="2000" b="1" dirty="0">
                <a:solidFill>
                  <a:srgbClr val="FF0000"/>
                </a:solidFill>
              </a:rPr>
              <a:t/>
            </a:r>
            <a:br>
              <a:rPr lang="ja-JP" altLang="en-US" sz="2000" b="1" dirty="0">
                <a:solidFill>
                  <a:srgbClr val="FF0000"/>
                </a:solidFill>
              </a:rPr>
            </a:br>
            <a:r>
              <a:rPr lang="ja-JP" altLang="ja-JP" sz="2800" b="1" dirty="0"/>
              <a:t> </a:t>
            </a:r>
            <a:r>
              <a:rPr lang="ja-JP" altLang="ja-JP" sz="2800" b="1" dirty="0">
                <a:solidFill>
                  <a:srgbClr val="FF0000"/>
                </a:solidFill>
                <a:latin typeface="+mn-ea"/>
                <a:ea typeface="+mn-ea"/>
              </a:rPr>
              <a:t>１－</a:t>
            </a:r>
            <a:r>
              <a:rPr lang="ja-JP" altLang="en-US" sz="2800" b="1" dirty="0">
                <a:solidFill>
                  <a:srgbClr val="FF0000"/>
                </a:solidFill>
                <a:latin typeface="+mn-ea"/>
                <a:ea typeface="+mn-ea"/>
              </a:rPr>
              <a:t>３　日本の歴史</a:t>
            </a:r>
            <a:r>
              <a:rPr lang="en-US" altLang="ja-JP" sz="2800" b="1" dirty="0">
                <a:solidFill>
                  <a:srgbClr val="FF0000"/>
                </a:solidFill>
                <a:latin typeface="+mn-ea"/>
                <a:ea typeface="+mn-ea"/>
              </a:rPr>
              <a:t>GIS</a:t>
            </a:r>
            <a:r>
              <a:rPr lang="ja-JP" altLang="en-US" sz="2800" b="1" dirty="0">
                <a:solidFill>
                  <a:srgbClr val="FF0000"/>
                </a:solidFill>
                <a:latin typeface="+mn-ea"/>
                <a:ea typeface="+mn-ea"/>
              </a:rPr>
              <a:t>プラットフォームの構築</a:t>
            </a:r>
            <a:br>
              <a:rPr lang="ja-JP" altLang="en-US" sz="2800" b="1" dirty="0">
                <a:solidFill>
                  <a:srgbClr val="FF0000"/>
                </a:solidFill>
                <a:latin typeface="+mn-ea"/>
                <a:ea typeface="+mn-ea"/>
              </a:rPr>
            </a:br>
            <a:r>
              <a:rPr lang="ja-JP" altLang="en-US" sz="2800" b="1" dirty="0">
                <a:solidFill>
                  <a:srgbClr val="FF0000"/>
                </a:solidFill>
                <a:latin typeface="+mn-ea"/>
                <a:ea typeface="+mn-ea"/>
              </a:rPr>
              <a:t>　　　③</a:t>
            </a:r>
            <a:r>
              <a:rPr lang="en-US" altLang="ja-JP" sz="2800" b="1" dirty="0">
                <a:solidFill>
                  <a:srgbClr val="FF0000"/>
                </a:solidFill>
                <a:latin typeface="+mn-ea"/>
                <a:ea typeface="+mn-ea"/>
              </a:rPr>
              <a:t>-Japanese Old Maps Online-</a:t>
            </a:r>
            <a:r>
              <a:rPr lang="ja-JP" altLang="en-US" sz="2800" b="1" dirty="0">
                <a:solidFill>
                  <a:srgbClr val="FF0000"/>
                </a:solidFill>
                <a:latin typeface="+mn-ea"/>
                <a:ea typeface="+mn-ea"/>
              </a:rPr>
              <a:t>　</a:t>
            </a:r>
            <a:r>
              <a:rPr lang="ja-JP" altLang="en-US" sz="2800" b="1" dirty="0">
                <a:latin typeface="+mn-ea"/>
                <a:ea typeface="+mn-ea"/>
              </a:rPr>
              <a:t>　</a:t>
            </a:r>
            <a:r>
              <a:rPr lang="ja-JP" altLang="en-US" sz="2200" b="1" dirty="0">
                <a:latin typeface="+mn-ea"/>
                <a:ea typeface="+mn-ea"/>
              </a:rPr>
              <a:t>立命館大学</a:t>
            </a:r>
            <a:r>
              <a:rPr lang="ja-JP" altLang="ja-JP" sz="2700" b="1" dirty="0">
                <a:latin typeface="+mn-ea"/>
                <a:ea typeface="+mn-ea"/>
              </a:rPr>
              <a:t>　　</a:t>
            </a:r>
            <a:r>
              <a:rPr lang="ja-JP" altLang="ja-JP" b="1" dirty="0">
                <a:latin typeface="+mn-ea"/>
                <a:ea typeface="+mn-ea"/>
              </a:rPr>
              <a:t>　　</a:t>
            </a:r>
            <a:r>
              <a:rPr kumimoji="1" lang="ja-JP" altLang="en-US" sz="3600" b="1" dirty="0">
                <a:latin typeface="+mn-ea"/>
                <a:ea typeface="+mn-ea"/>
              </a:rPr>
              <a:t/>
            </a:r>
            <a:br>
              <a:rPr kumimoji="1" lang="ja-JP" altLang="en-US" sz="3600" b="1" dirty="0">
                <a:latin typeface="+mn-ea"/>
                <a:ea typeface="+mn-ea"/>
              </a:rPr>
            </a:br>
            <a:r>
              <a:rPr kumimoji="1" lang="ja-JP" altLang="en-US" sz="3200" b="1" dirty="0">
                <a:latin typeface="+mn-ea"/>
                <a:ea typeface="+mn-ea"/>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519311"/>
            <a:ext cx="7886700" cy="5338689"/>
          </a:xfrm>
        </p:spPr>
        <p:txBody>
          <a:bodyPr>
            <a:normAutofit fontScale="625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en-US" altLang="ja-JP" sz="2600" dirty="0"/>
              <a:t>【</a:t>
            </a:r>
            <a:r>
              <a:rPr lang="ja-JP" altLang="en-US" sz="2600" dirty="0"/>
              <a:t>リンク</a:t>
            </a:r>
            <a:r>
              <a:rPr lang="en-US" altLang="ja-JP" sz="2600" dirty="0"/>
              <a:t>】</a:t>
            </a:r>
            <a:r>
              <a:rPr lang="en-US" altLang="ja-JP" sz="2600" u="sng" dirty="0">
                <a:hlinkClick r:id="rId2"/>
              </a:rPr>
              <a:t>https://japanese-old-maps-online-rstgis.hub.arcgis.com/</a:t>
            </a:r>
            <a:endParaRPr lang="ja-JP" altLang="ja-JP" sz="2600" dirty="0"/>
          </a:p>
          <a:p>
            <a:pPr marL="0" indent="0">
              <a:lnSpc>
                <a:spcPct val="160000"/>
              </a:lnSpc>
              <a:buNone/>
            </a:pPr>
            <a:r>
              <a:rPr lang="ja-JP" altLang="en-US" sz="2200" b="1" dirty="0">
                <a:latin typeface="+mn-ea"/>
              </a:rPr>
              <a:t>　</a:t>
            </a:r>
            <a:r>
              <a:rPr lang="ja-JP" altLang="ja-JP" sz="2900" b="1" dirty="0">
                <a:latin typeface="+mn-ea"/>
              </a:rPr>
              <a:t>「</a:t>
            </a:r>
            <a:r>
              <a:rPr lang="en-US" altLang="ja-JP" sz="2900" b="1" dirty="0">
                <a:latin typeface="+mn-ea"/>
              </a:rPr>
              <a:t>Japanese Old Maps Online</a:t>
            </a:r>
            <a:r>
              <a:rPr lang="ja-JP" altLang="ja-JP" sz="2900" b="1" dirty="0">
                <a:latin typeface="+mn-ea"/>
              </a:rPr>
              <a:t>」は、日本の古地図を取り込み、高度な空間分析を行うことを目的とする</a:t>
            </a:r>
            <a:r>
              <a:rPr lang="en-US" altLang="ja-JP" sz="2900" b="1" dirty="0">
                <a:latin typeface="+mn-ea"/>
              </a:rPr>
              <a:t>ArcGIS Hub</a:t>
            </a:r>
            <a:r>
              <a:rPr lang="ja-JP" altLang="ja-JP" sz="2900" b="1" dirty="0">
                <a:latin typeface="+mn-ea"/>
              </a:rPr>
              <a:t>をベースとしたオープンデータサイトです。</a:t>
            </a:r>
            <a:endParaRPr lang="ja-JP" altLang="en-US" sz="2900" b="1" dirty="0">
              <a:latin typeface="+mn-ea"/>
            </a:endParaRPr>
          </a:p>
          <a:p>
            <a:pPr marL="0" indent="0">
              <a:lnSpc>
                <a:spcPct val="160000"/>
              </a:lnSpc>
              <a:buNone/>
            </a:pPr>
            <a:r>
              <a:rPr lang="ja-JP" altLang="en-US" sz="2900" b="1" dirty="0">
                <a:latin typeface="+mn-ea"/>
              </a:rPr>
              <a:t>　</a:t>
            </a:r>
            <a:r>
              <a:rPr lang="en-US" altLang="ja-JP" sz="2900" b="1" dirty="0">
                <a:latin typeface="+mn-ea"/>
              </a:rPr>
              <a:t>GIS</a:t>
            </a:r>
            <a:r>
              <a:rPr lang="ja-JP" altLang="ja-JP" sz="2900" b="1" dirty="0">
                <a:latin typeface="+mn-ea"/>
              </a:rPr>
              <a:t>を専門としない研究者、学校、博物館などの教育現場での利用者が、</a:t>
            </a:r>
            <a:r>
              <a:rPr lang="en-US" altLang="ja-JP" sz="2900" b="1" dirty="0">
                <a:latin typeface="+mn-ea"/>
              </a:rPr>
              <a:t>Web</a:t>
            </a:r>
            <a:r>
              <a:rPr lang="ja-JP" altLang="ja-JP" sz="2900" b="1" dirty="0">
                <a:latin typeface="+mn-ea"/>
              </a:rPr>
              <a:t>アプリケーション上で高度な空間分析を行うことができる点が特徴です。</a:t>
            </a:r>
            <a:endParaRPr lang="ja-JP" altLang="en-US" sz="2900" b="1" dirty="0">
              <a:latin typeface="+mn-ea"/>
            </a:endParaRPr>
          </a:p>
          <a:p>
            <a:pPr marL="0" indent="0">
              <a:lnSpc>
                <a:spcPct val="160000"/>
              </a:lnSpc>
              <a:buNone/>
            </a:pPr>
            <a:r>
              <a:rPr lang="ja-JP" altLang="en-US" sz="2900" b="1" dirty="0">
                <a:latin typeface="+mn-ea"/>
              </a:rPr>
              <a:t>　</a:t>
            </a:r>
            <a:r>
              <a:rPr lang="ja-JP" altLang="ja-JP" sz="2900" b="1" dirty="0">
                <a:latin typeface="+mn-ea"/>
              </a:rPr>
              <a:t>「</a:t>
            </a:r>
            <a:r>
              <a:rPr lang="en-US" altLang="ja-JP" sz="2900" b="1" dirty="0">
                <a:latin typeface="+mn-ea"/>
              </a:rPr>
              <a:t>Japanese Old Maps Online</a:t>
            </a:r>
            <a:r>
              <a:rPr lang="ja-JP" altLang="ja-JP" sz="2900" b="1" dirty="0">
                <a:latin typeface="+mn-ea"/>
              </a:rPr>
              <a:t>」のデータ閲覧ページでは、対象データを使った独自のマップ作成や、複数のマップの重ね合わせ、ベクターデータ化などを行うことができます。また、</a:t>
            </a:r>
            <a:r>
              <a:rPr lang="en-US" altLang="ja-JP" sz="2900" b="1" dirty="0">
                <a:latin typeface="+mn-ea"/>
              </a:rPr>
              <a:t>CSV</a:t>
            </a:r>
            <a:r>
              <a:rPr lang="ja-JP" altLang="ja-JP" sz="2900" b="1" dirty="0" err="1">
                <a:latin typeface="+mn-ea"/>
              </a:rPr>
              <a:t>、</a:t>
            </a:r>
            <a:r>
              <a:rPr lang="en-US" altLang="ja-JP" sz="2900" b="1" dirty="0">
                <a:latin typeface="+mn-ea"/>
              </a:rPr>
              <a:t>KML</a:t>
            </a:r>
            <a:r>
              <a:rPr lang="ja-JP" altLang="ja-JP" sz="2900" b="1" dirty="0" err="1">
                <a:latin typeface="+mn-ea"/>
              </a:rPr>
              <a:t>、</a:t>
            </a:r>
            <a:r>
              <a:rPr lang="ja-JP" altLang="ja-JP" sz="2900" b="1" dirty="0">
                <a:latin typeface="+mn-ea"/>
              </a:rPr>
              <a:t>シェープファイル、</a:t>
            </a:r>
            <a:r>
              <a:rPr lang="en-US" altLang="ja-JP" sz="2900" b="1" dirty="0" err="1">
                <a:latin typeface="+mn-ea"/>
              </a:rPr>
              <a:t>GeoJSON</a:t>
            </a:r>
            <a:r>
              <a:rPr lang="ja-JP" altLang="ja-JP" sz="2900" b="1" dirty="0">
                <a:latin typeface="+mn-ea"/>
              </a:rPr>
              <a:t>の各形式を選択してデータをエクスポートすることもできます。</a:t>
            </a:r>
          </a:p>
        </p:txBody>
      </p:sp>
    </p:spTree>
    <p:extLst>
      <p:ext uri="{BB962C8B-B14F-4D97-AF65-F5344CB8AC3E}">
        <p14:creationId xmlns:p14="http://schemas.microsoft.com/office/powerpoint/2010/main" val="116243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628650" y="511457"/>
            <a:ext cx="8430944" cy="1095227"/>
          </a:xfrm>
        </p:spPr>
        <p:txBody>
          <a:bodyPr>
            <a:normAutofit fontScale="90000"/>
          </a:bodyPr>
          <a:lstStyle/>
          <a:p>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a:t>
            </a:r>
            <a:r>
              <a:rPr lang="ja-JP" altLang="en-US" sz="2000" b="1" dirty="0">
                <a:solidFill>
                  <a:srgbClr val="00CCFF"/>
                </a:solidFill>
              </a:rPr>
              <a:t>や</a:t>
            </a:r>
            <a:r>
              <a:rPr lang="ja-JP" altLang="ja-JP" sz="2000" b="1" dirty="0">
                <a:solidFill>
                  <a:srgbClr val="00CCFF"/>
                </a:solidFill>
              </a:rPr>
              <a:t>地理情報</a:t>
            </a:r>
            <a:r>
              <a:rPr lang="ja-JP" altLang="en-US" sz="2000" b="1" dirty="0">
                <a:solidFill>
                  <a:srgbClr val="00CCFF"/>
                </a:solidFill>
              </a:rPr>
              <a:t>システム</a:t>
            </a:r>
            <a:r>
              <a:rPr lang="ja-JP" altLang="ja-JP" sz="2000" b="1" dirty="0">
                <a:solidFill>
                  <a:srgbClr val="00CCFF"/>
                </a:solidFill>
              </a:rPr>
              <a:t>で</a:t>
            </a:r>
            <a:r>
              <a:rPr lang="ja-JP" altLang="en-US" sz="2000" b="1" dirty="0">
                <a:solidFill>
                  <a:srgbClr val="00CCFF"/>
                </a:solidFill>
              </a:rPr>
              <a:t>捉え</a:t>
            </a:r>
            <a:r>
              <a:rPr lang="ja-JP" altLang="ja-JP" sz="2000" b="1" dirty="0">
                <a:solidFill>
                  <a:srgbClr val="00CCFF"/>
                </a:solidFill>
              </a:rPr>
              <a:t>る</a:t>
            </a:r>
            <a:r>
              <a:rPr lang="ja-JP" altLang="en-US" sz="2000" b="1" dirty="0">
                <a:solidFill>
                  <a:srgbClr val="00CCFF"/>
                </a:solidFill>
              </a:rPr>
              <a:t>現代</a:t>
            </a:r>
            <a:r>
              <a:rPr lang="ja-JP" altLang="en-US" sz="2000" b="1" dirty="0" smtClean="0">
                <a:solidFill>
                  <a:srgbClr val="00CCFF"/>
                </a:solidFill>
              </a:rPr>
              <a:t>世界</a:t>
            </a:r>
            <a:r>
              <a:rPr lang="ja-JP" altLang="ja-JP" sz="2000" b="1" dirty="0" smtClean="0">
                <a:solidFill>
                  <a:srgbClr val="00CCFF"/>
                </a:solidFill>
              </a:rPr>
              <a:t>」</a:t>
            </a:r>
            <a:r>
              <a:rPr lang="ja-JP" altLang="en-US" sz="2000" b="1" dirty="0">
                <a:solidFill>
                  <a:srgbClr val="00CCFF"/>
                </a:solidFill>
              </a:rPr>
              <a:t/>
            </a:r>
            <a:br>
              <a:rPr lang="ja-JP" altLang="en-US" sz="2000" b="1" dirty="0">
                <a:solidFill>
                  <a:srgbClr val="00CCFF"/>
                </a:solidFill>
              </a:rPr>
            </a:br>
            <a:r>
              <a:rPr lang="ja-JP" altLang="en-US" sz="2000" b="1" dirty="0">
                <a:solidFill>
                  <a:srgbClr val="00CCFF"/>
                </a:solidFill>
              </a:rPr>
              <a:t/>
            </a:r>
            <a:br>
              <a:rPr lang="ja-JP" altLang="en-US" sz="2000" b="1" dirty="0">
                <a:solidFill>
                  <a:srgbClr val="00CCFF"/>
                </a:solidFill>
              </a:rPr>
            </a:br>
            <a:r>
              <a:rPr lang="ja-JP" altLang="ja-JP" sz="2800" b="1" dirty="0"/>
              <a:t> </a:t>
            </a:r>
            <a:r>
              <a:rPr lang="ja-JP" altLang="ja-JP" sz="2700" b="1" dirty="0">
                <a:solidFill>
                  <a:srgbClr val="FF0000"/>
                </a:solidFill>
                <a:latin typeface="+mn-ea"/>
                <a:ea typeface="+mn-ea"/>
              </a:rPr>
              <a:t>１－</a:t>
            </a:r>
            <a:r>
              <a:rPr lang="ja-JP" altLang="en-US" sz="2700" b="1" dirty="0">
                <a:solidFill>
                  <a:srgbClr val="FF0000"/>
                </a:solidFill>
                <a:latin typeface="+mn-ea"/>
                <a:ea typeface="+mn-ea"/>
              </a:rPr>
              <a:t>４　ゼンリンミュージアムの常設展示と、</a:t>
            </a:r>
            <a:br>
              <a:rPr lang="ja-JP" altLang="en-US" sz="2700" b="1" dirty="0">
                <a:solidFill>
                  <a:srgbClr val="FF0000"/>
                </a:solidFill>
                <a:latin typeface="+mn-ea"/>
                <a:ea typeface="+mn-ea"/>
              </a:rPr>
            </a:br>
            <a:r>
              <a:rPr lang="ja-JP" altLang="en-US" sz="2700" b="1" dirty="0">
                <a:solidFill>
                  <a:srgbClr val="FF0000"/>
                </a:solidFill>
                <a:latin typeface="+mn-ea"/>
                <a:ea typeface="+mn-ea"/>
              </a:rPr>
              <a:t>新たに存在が確認された伊能小図（實測輿地圖）の紹介</a:t>
            </a:r>
            <a:r>
              <a:rPr lang="ja-JP" altLang="ja-JP" sz="2800" b="1" dirty="0">
                <a:solidFill>
                  <a:srgbClr val="FF0000"/>
                </a:solidFill>
                <a:latin typeface="+mn-ea"/>
                <a:ea typeface="+mn-ea"/>
              </a:rPr>
              <a:t>　</a:t>
            </a:r>
            <a:r>
              <a:rPr lang="ja-JP" altLang="ja-JP" sz="2800" b="1" dirty="0">
                <a:latin typeface="+mn-ea"/>
                <a:ea typeface="+mn-ea"/>
              </a:rPr>
              <a:t>　　</a:t>
            </a:r>
            <a:r>
              <a:rPr lang="ja-JP" altLang="ja-JP" sz="2800" dirty="0">
                <a:latin typeface="+mn-ea"/>
                <a:ea typeface="+mn-ea"/>
              </a:rPr>
              <a:t/>
            </a:r>
            <a:br>
              <a:rPr lang="ja-JP" altLang="ja-JP" sz="2800" dirty="0">
                <a:latin typeface="+mn-ea"/>
                <a:ea typeface="+mn-ea"/>
              </a:rPr>
            </a:br>
            <a:r>
              <a:rPr lang="ja-JP" altLang="en-US" sz="2800" dirty="0">
                <a:latin typeface="+mn-ea"/>
                <a:ea typeface="+mn-ea"/>
              </a:rPr>
              <a:t>　　　　　　　　　</a:t>
            </a:r>
            <a:r>
              <a:rPr lang="ja-JP" altLang="en-US" sz="2200" b="1" dirty="0">
                <a:latin typeface="+mn-ea"/>
                <a:ea typeface="+mn-ea"/>
              </a:rPr>
              <a:t>ゼンリンミュージアム　</a:t>
            </a:r>
            <a:r>
              <a:rPr lang="en-US" altLang="ja-JP" sz="2200" b="1" dirty="0">
                <a:latin typeface="+mn-ea"/>
                <a:ea typeface="+mn-ea"/>
              </a:rPr>
              <a:t>(</a:t>
            </a:r>
            <a:r>
              <a:rPr lang="ja-JP" altLang="en-US" sz="2200" b="1" dirty="0">
                <a:latin typeface="+mn-ea"/>
                <a:ea typeface="+mn-ea"/>
              </a:rPr>
              <a:t>協力：日本地図学会</a:t>
            </a:r>
            <a:r>
              <a:rPr lang="en-US" altLang="ja-JP" sz="2200" b="1" dirty="0">
                <a:latin typeface="+mn-ea"/>
                <a:ea typeface="+mn-ea"/>
              </a:rPr>
              <a:t>)</a:t>
            </a:r>
            <a:r>
              <a:rPr lang="ja-JP" altLang="ja-JP" sz="2700" b="1" dirty="0">
                <a:latin typeface="+mn-ea"/>
                <a:ea typeface="+mn-ea"/>
              </a:rPr>
              <a:t>　</a:t>
            </a:r>
            <a:r>
              <a:rPr lang="ja-JP" altLang="ja-JP" sz="2700" b="1" dirty="0"/>
              <a:t>　</a:t>
            </a:r>
            <a:r>
              <a:rPr lang="ja-JP" altLang="ja-JP" b="1" dirty="0"/>
              <a:t>　　</a:t>
            </a:r>
            <a:r>
              <a:rPr kumimoji="1" lang="ja-JP" altLang="en-US" sz="3600" b="1" dirty="0">
                <a:latin typeface="HG丸ｺﾞｼｯｸM-PRO" panose="020F0600000000000000" pitchFamily="50" charset="-128"/>
                <a:ea typeface="HG丸ｺﾞｼｯｸM-PRO" panose="020F0600000000000000" pitchFamily="50" charset="-128"/>
              </a:rPr>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886700" cy="5251316"/>
          </a:xfrm>
        </p:spPr>
        <p:txBody>
          <a:bodyPr>
            <a:normAutofit fontScale="250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ja-JP" altLang="en-US" sz="2000" b="1" dirty="0"/>
              <a:t>　　　　　　　　</a:t>
            </a:r>
          </a:p>
          <a:p>
            <a:pPr marL="0" indent="0">
              <a:buNone/>
            </a:pPr>
            <a:endParaRPr lang="ja-JP" altLang="en-US" sz="2000" b="1" dirty="0"/>
          </a:p>
          <a:p>
            <a:pPr marL="0" indent="0">
              <a:buNone/>
            </a:pPr>
            <a:r>
              <a:rPr lang="en-US" altLang="ja-JP" sz="6400" b="1" dirty="0"/>
              <a:t>【</a:t>
            </a:r>
            <a:r>
              <a:rPr lang="ja-JP" altLang="en-US" sz="6400" b="1" dirty="0"/>
              <a:t>リンク</a:t>
            </a:r>
            <a:r>
              <a:rPr lang="en-US" altLang="ja-JP" sz="6400" b="1" dirty="0"/>
              <a:t>】</a:t>
            </a:r>
            <a:r>
              <a:rPr lang="en-US" altLang="ja-JP" sz="6400" u="sng" dirty="0">
                <a:hlinkClick r:id="rId2"/>
              </a:rPr>
              <a:t>https://firestorage.jp/download/69e59511ef31e58a4ac6a93134ea93261e70ac07</a:t>
            </a:r>
            <a:endParaRPr lang="ja-JP" altLang="en-US" sz="6400" b="1" dirty="0"/>
          </a:p>
          <a:p>
            <a:pPr marL="0" indent="0">
              <a:lnSpc>
                <a:spcPct val="170000"/>
              </a:lnSpc>
              <a:buNone/>
            </a:pPr>
            <a:r>
              <a:rPr lang="en-US" altLang="ja-JP" sz="7200" b="1" dirty="0">
                <a:latin typeface="+mn-ea"/>
              </a:rPr>
              <a:t>【</a:t>
            </a:r>
            <a:r>
              <a:rPr lang="ja-JP" altLang="en-US" sz="7200" b="1" dirty="0">
                <a:latin typeface="+mn-ea"/>
              </a:rPr>
              <a:t>概要</a:t>
            </a:r>
            <a:r>
              <a:rPr lang="en-US" altLang="ja-JP" sz="7200" b="1" dirty="0">
                <a:latin typeface="+mn-ea"/>
              </a:rPr>
              <a:t>】</a:t>
            </a:r>
            <a:r>
              <a:rPr lang="ja-JP" altLang="ja-JP" sz="7200" b="1" dirty="0">
                <a:latin typeface="+mn-ea"/>
              </a:rPr>
              <a:t>「地図の楽しさ」は、地図に描かれた文字を読むことだけでなく、</a:t>
            </a:r>
            <a:r>
              <a:rPr lang="en-US" altLang="ja-JP" sz="7200" b="1" dirty="0">
                <a:latin typeface="+mn-ea"/>
              </a:rPr>
              <a:t>1</a:t>
            </a:r>
            <a:r>
              <a:rPr lang="ja-JP" altLang="ja-JP" sz="7200" b="1" dirty="0">
                <a:latin typeface="+mn-ea"/>
              </a:rPr>
              <a:t>枚の地図の先に広がる物語を知ることにあります。</a:t>
            </a:r>
          </a:p>
          <a:p>
            <a:pPr marL="0" indent="0">
              <a:lnSpc>
                <a:spcPct val="170000"/>
              </a:lnSpc>
              <a:buNone/>
            </a:pPr>
            <a:r>
              <a:rPr lang="ja-JP" altLang="ja-JP" sz="7200" b="1" dirty="0">
                <a:latin typeface="+mn-ea"/>
              </a:rPr>
              <a:t>　　ゼンリンミュージアムでは、「歴史を映し出す地図の博物館」という展示コンセプトものと、日本地図の変遷を一連の流れでご覧いただけます。時代の叡智を結集した地図が紡ぐ歴史の物語をお楽しみください。</a:t>
            </a:r>
          </a:p>
          <a:p>
            <a:pPr marL="0" indent="0">
              <a:lnSpc>
                <a:spcPct val="170000"/>
              </a:lnSpc>
              <a:buNone/>
            </a:pPr>
            <a:r>
              <a:rPr lang="en-US" altLang="ja-JP" sz="7200" b="1" dirty="0">
                <a:latin typeface="+mn-ea"/>
              </a:rPr>
              <a:t> </a:t>
            </a:r>
            <a:r>
              <a:rPr lang="ja-JP" altLang="ja-JP" sz="7200" b="1" dirty="0">
                <a:latin typeface="+mn-ea"/>
              </a:rPr>
              <a:t>　　幕府に上呈された伊能図の正本は明治時代に全て焼失しており、伊能小図の副本全</a:t>
            </a:r>
            <a:r>
              <a:rPr lang="en-US" altLang="ja-JP" sz="7200" b="1" dirty="0">
                <a:latin typeface="+mn-ea"/>
              </a:rPr>
              <a:t>3</a:t>
            </a:r>
            <a:r>
              <a:rPr lang="ja-JP" altLang="ja-JP" sz="7200" b="1" dirty="0">
                <a:latin typeface="+mn-ea"/>
              </a:rPr>
              <a:t>枚の現存が確認されたのは、</a:t>
            </a:r>
            <a:r>
              <a:rPr lang="en-US" altLang="ja-JP" sz="7200" b="1" dirty="0">
                <a:latin typeface="+mn-ea"/>
              </a:rPr>
              <a:t>2002</a:t>
            </a:r>
            <a:r>
              <a:rPr lang="ja-JP" altLang="ja-JP" sz="7200" b="1" dirty="0">
                <a:latin typeface="+mn-ea"/>
              </a:rPr>
              <a:t>年の東京国立博物館所蔵図以来</a:t>
            </a:r>
            <a:r>
              <a:rPr lang="en-US" altLang="ja-JP" sz="7200" b="1" dirty="0">
                <a:latin typeface="+mn-ea"/>
              </a:rPr>
              <a:t>2</a:t>
            </a:r>
            <a:r>
              <a:rPr lang="ja-JP" altLang="ja-JP" sz="7200" b="1" dirty="0">
                <a:latin typeface="+mn-ea"/>
              </a:rPr>
              <a:t>例目となります。保存状態が良好で当時の色彩が残る伊能図の発見により、伊能図研究の更なる進展が期待されています。</a:t>
            </a:r>
          </a:p>
          <a:p>
            <a:pPr marL="0" indent="0">
              <a:lnSpc>
                <a:spcPct val="170000"/>
              </a:lnSpc>
              <a:buNone/>
            </a:pPr>
            <a:r>
              <a:rPr lang="ja-JP" altLang="en-US" sz="7200" b="1" dirty="0">
                <a:latin typeface="+mn-ea"/>
              </a:rPr>
              <a:t> </a:t>
            </a:r>
            <a:endParaRPr lang="ja-JP" altLang="ja-JP" sz="7200" b="1" dirty="0">
              <a:latin typeface="+mn-ea"/>
            </a:endParaRPr>
          </a:p>
        </p:txBody>
      </p:sp>
    </p:spTree>
    <p:extLst>
      <p:ext uri="{BB962C8B-B14F-4D97-AF65-F5344CB8AC3E}">
        <p14:creationId xmlns:p14="http://schemas.microsoft.com/office/powerpoint/2010/main" val="34819257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w="12700">
          <a:solidFill>
            <a:schemeClr val="tx1"/>
          </a:solidFill>
        </a:ln>
      </a:spPr>
      <a:bodyPr rtlCol="0" anchor="ctr"/>
      <a:lstStyle>
        <a:defPPr algn="ctr">
          <a:defRPr sz="1000" dirty="0" smtClean="0">
            <a:solidFill>
              <a:schemeClr val="tx1"/>
            </a:solidFill>
            <a:latin typeface="メイリオ" pitchFamily="50" charset="-128"/>
            <a:ea typeface="メイリオ"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16611</TotalTime>
  <Words>10993</Words>
  <Application>Microsoft Office PowerPoint</Application>
  <PresentationFormat>画面に合わせる (4:3)</PresentationFormat>
  <Paragraphs>856</Paragraphs>
  <Slides>68</Slides>
  <Notes>0</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68</vt:i4>
      </vt:variant>
    </vt:vector>
  </HeadingPairs>
  <TitlesOfParts>
    <vt:vector size="86" baseType="lpstr">
      <vt:lpstr>等线</vt:lpstr>
      <vt:lpstr>HG丸ｺﾞｼｯｸM-PRO</vt:lpstr>
      <vt:lpstr>ＭＳ Ｐゴシック</vt:lpstr>
      <vt:lpstr>ＭＳ ゴシック</vt:lpstr>
      <vt:lpstr>新細明體</vt:lpstr>
      <vt:lpstr>Roboto</vt:lpstr>
      <vt:lpstr>UD デジタル 教科書体 NK-R</vt:lpstr>
      <vt:lpstr>UD デジタル 教科書体 NP-B</vt:lpstr>
      <vt:lpstr>游ゴシック</vt:lpstr>
      <vt:lpstr>游ゴシック Light</vt:lpstr>
      <vt:lpstr>游ゴシック Medium</vt:lpstr>
      <vt:lpstr>游明朝</vt:lpstr>
      <vt:lpstr>Arial</vt:lpstr>
      <vt:lpstr>Calibri</vt:lpstr>
      <vt:lpstr>Calibri Light</vt:lpstr>
      <vt:lpstr>Segoe UI Historic</vt:lpstr>
      <vt:lpstr>Times New Roman</vt:lpstr>
      <vt:lpstr>Office テーマ</vt:lpstr>
      <vt:lpstr>　Ｇ空間ＥＸＰＯ２０２３「講演・シンポジウム」   地理教育コーナー  「地理総合スタート！　～Ｇ空間技術で 楽しく学ぶ地理・地形・歴史～　」</vt:lpstr>
      <vt:lpstr>Ｇ空間ＥＸＰＯ２０２３　地理教育コーナー　公開プログラム　 　テーマ①　「地図や地理情報システムで捉える現代世界」　　　　 　　</vt:lpstr>
      <vt:lpstr>　 テーマ①　「地図や地理情報システムで捉える現代世界」  １－１「地理教材共有サイト」 　　　　　　 　　 　　　　 　　</vt:lpstr>
      <vt:lpstr>　 テーマ①　「地図や地理情報システムで捉える現代世界」  　　　「地理総合オンラインセミナー」 　　　　　　 　　 　　　　 　　</vt:lpstr>
      <vt:lpstr>　 テーマ①　「地図や地理情報システムで捉える現代世界」   １－２ 「授業で使える当館所蔵地図」 　　　　　　　　　　　　　　　　　　　岐阜県図書館　　　　 　　</vt:lpstr>
      <vt:lpstr>　 テーマ①　「地図や地理情報システムで捉える現代世界」   １－３　日本の歴史GISプラットフォームの構築 　　　①「ARC地図ポータルデータベース」　　　　　　　　　　　　　　　　　　　　　　　　　 　　　　　　　　　　　　　　　企画・制作　立命館大学　　　　 　　</vt:lpstr>
      <vt:lpstr>　 テーマ①　「地図や地理情報システムで捉える現代世界」   １－３　日本の歴史GISプラットフォームの構築 　　　② 「日本版Map Warper」　　　　　　　　立命館大学　　　　 　　</vt:lpstr>
      <vt:lpstr>　 テーマ①　「地図や地理情報システムで捉える現代世界」   １－３　日本の歴史GISプラットフォームの構築 　　　③-Japanese Old Maps Online-　　立命館大学　　　　 　　</vt:lpstr>
      <vt:lpstr>　 テーマ①　「地図や地理情報システムで捉える現代世界」   １－４　ゼンリンミュージアムの常設展示と、 新たに存在が確認された伊能小図（實測輿地圖）の紹介　　　 　　　　　　　　　ゼンリンミュージアム　(協力：日本地図学会)　　　　 　　</vt:lpstr>
      <vt:lpstr>　 テーマ①　「地図や地理情報システムで捉える現代世界」  １－５　長久保赤水「赤水図」の新たな地理教育への活用 　　　　　　　　　高萩市、長久保赤水顕彰会(日本地図学会・企画協力) 　　　　　 　　</vt:lpstr>
      <vt:lpstr>　 テーマ①　「地図や地理情報システムで捉える現代世界」  １－５　長久保赤水「赤水図」の新たな地理教育への活用 　　　　　　　　　高萩市、長久保赤水顕彰会(日本地図学会・企画協力) 　　　　　 　　</vt:lpstr>
      <vt:lpstr>　 テーマ①　「地図や地理情報システムで捉える現代世界」  １－５　長久保赤水「赤水図」の新たな地理教育への活用 　　　　　　　　　高萩市、長久保赤水顕彰会(日本地図学会・企画協力) 　　　　　 　　</vt:lpstr>
      <vt:lpstr>Ｇ空間ＥＸＰＯ２０２３　地理教育コーナー　公開プログラム　 テーマ③　「命を守る防災教育と地理空間情報」　　　　 　　</vt:lpstr>
      <vt:lpstr>　 テーマ②「命を守る防災教育と地理空間情報」  ２－１　オンライン講座：学区の地図を活用した 　　災害リスクの理解 　　　　　　　　　 　　　　　　　　　企画・制作　　東北大学災害科学国際研究所　　　　　　　　　　　　　　　　　 　　　　　　　　　　　　　　　　　　　　　防災教育国際協働センター  　　　　 　　</vt:lpstr>
      <vt:lpstr>　 テーマ②「命を守る防災教育と地理空間情報」  ２－２　大分県の防災・減災に役立つ情報を発信！ 　　　　「おおいた減災スクラム」 　　　　 　　</vt:lpstr>
      <vt:lpstr>　 テーマ②「命を守る防災教育と地理空間情報」  ２－３　位置情報×防災　位置情報データは 　　　　防災を変えることができるか 　　　　 　　</vt:lpstr>
      <vt:lpstr>Ｇ空間ＥＸＰＯ２０２３　地理教育コーナー 　　　 ■テーマ③　「白熱地歴探究！地形で読み解く関東地方、 首都圏の発展」　　 　　</vt:lpstr>
      <vt:lpstr>テーマ③　「白熱地歴探究！地形で読み解く関東地方、首都圏の発展」 　 ３－１　関東の地形形成ヒストリー 　　　　①古生代～中生代　日本列島誕生以前　(付加体など) 　　　　　 　　</vt:lpstr>
      <vt:lpstr>テーマ③　「白熱地歴探究！地形で読み解く関東地方、首都圏の発展」 　 ３－１　関東の地形形成ヒストリー 　　　　②新生代　日本列島誕生　(伊豆バー衝突など) 　　　　　 　　</vt:lpstr>
      <vt:lpstr>　 ３－１　関東の地形形成ヒストリー 　　　　②第四紀　　火山噴火の歴史　 　　　　　 　　</vt:lpstr>
      <vt:lpstr>　 ３－１　関東の地形形成ヒストリー 　　　　③第四紀　　河川と海進の歴史　 　　　　　 　　</vt:lpstr>
      <vt:lpstr>　 ３－１　関東の地形形成ヒストリー 　　　　④武蔵野台地の地形　(縄文海進など)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戦国の「三国志」！　地形で読み解く信玄VS北条氏VS謙信 　　　　甲府盆地と戦国武田氏　　　 　　</vt:lpstr>
      <vt:lpstr>①甲府盆地の地形 </vt:lpstr>
      <vt:lpstr>PowerPoint プレゼンテーション</vt:lpstr>
      <vt:lpstr>PowerPoint プレゼンテーション</vt:lpstr>
      <vt:lpstr>③甲府盆地を流れる河川と水害 　　　　　　　　　　　　　　　国土地理院　「地理教育の道具箱」　中学校編　「治水の歴史」から　</vt:lpstr>
      <vt:lpstr>④武田信玄による治水事業　「信玄堤」 </vt:lpstr>
      <vt:lpstr>戦国の「三国志」！　地形で読み解く信玄VS北条氏VS謙信 　　　　　　北条五代の領土拡大　　　</vt:lpstr>
      <vt:lpstr>戦国の「三国志」！　地形で読み解く信玄VS北条氏VS謙信 　　　北条五代の領国経営　～民政に長けた北条氏～　 　　</vt:lpstr>
      <vt:lpstr>戦国の「三国志」！　地形で読み解く信玄VS北条氏VS謙信 　　　　北条五代　地形を活かした防衛ライン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テーマ③　「白熱地歴探究！地形で読み解く関東地方、首都圏の発展」 　３－５　首都圏としての発展　 　　　①明治以降　馬車鉄道から路面電車へ　</vt:lpstr>
      <vt:lpstr>　３－５　首都圏としての発展　 　　　②　関東大震災と震災復興　</vt:lpstr>
      <vt:lpstr>　３－５　首都圏としての発展　 　　　②　戦災からの復興　</vt:lpstr>
      <vt:lpstr>　３－５　首都圏としての発展　 　　　②戦後の災害　カスリン台風・水害など</vt:lpstr>
      <vt:lpstr>　３－５　首都圏としての発展　 　　　③平成の災害　東日本大震災など　</vt:lpstr>
      <vt:lpstr>３－５　首都圏としての発展 　　　④戦後の首都圏整備(昭和３０年代)</vt:lpstr>
      <vt:lpstr>　３－５　首都圏としての発展 　　　　④戦後の首都圏整備(昭和４０年代)</vt:lpstr>
      <vt:lpstr>３－５　首都圏としての発展 　　　　首都圏整備法の政策区域</vt:lpstr>
      <vt:lpstr>３－５　首都圏としての発展 　　　④戦後の首都圏整備(昭和５０～６０年代)</vt:lpstr>
      <vt:lpstr>３－５　首都圏としての発展  　　　⑤現代の首都圏のすがた（首都圏白書） 　　　　</vt:lpstr>
      <vt:lpstr>　３－５　⑤現代の首都圏のすがた（首都圏白書）　 　　　　令和５年版「首都圏白書」</vt:lpstr>
      <vt:lpstr>　３－５　⑤現代の首都圏のすがた（首都圏白書）　 　　　　令和４年版「首都圏白書」</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みちびき実装プロジェクト in 横浜(仮称)</dc:title>
  <dc:creator>江藤</dc:creator>
  <cp:lastModifiedBy>江藤 洋一</cp:lastModifiedBy>
  <cp:revision>425</cp:revision>
  <cp:lastPrinted>2019-09-17T13:28:54Z</cp:lastPrinted>
  <dcterms:created xsi:type="dcterms:W3CDTF">2019-02-08T20:04:45Z</dcterms:created>
  <dcterms:modified xsi:type="dcterms:W3CDTF">2023-12-04T02:56:19Z</dcterms:modified>
</cp:coreProperties>
</file>